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272" r:id="rId2"/>
    <p:sldId id="1216" r:id="rId3"/>
    <p:sldId id="1227" r:id="rId4"/>
    <p:sldId id="1228" r:id="rId5"/>
    <p:sldId id="1219" r:id="rId6"/>
    <p:sldId id="1230" r:id="rId7"/>
    <p:sldId id="1220" r:id="rId8"/>
    <p:sldId id="1221" r:id="rId9"/>
    <p:sldId id="1224" r:id="rId10"/>
    <p:sldId id="1242" r:id="rId11"/>
    <p:sldId id="1225" r:id="rId12"/>
    <p:sldId id="1226" r:id="rId13"/>
    <p:sldId id="1229" r:id="rId14"/>
    <p:sldId id="1233" r:id="rId15"/>
    <p:sldId id="1231" r:id="rId16"/>
    <p:sldId id="1234" r:id="rId17"/>
    <p:sldId id="1235" r:id="rId18"/>
    <p:sldId id="1236" r:id="rId19"/>
    <p:sldId id="1238" r:id="rId20"/>
    <p:sldId id="1237" r:id="rId21"/>
    <p:sldId id="1239" r:id="rId22"/>
    <p:sldId id="1240" r:id="rId23"/>
    <p:sldId id="1241" r:id="rId24"/>
    <p:sldId id="1244" r:id="rId25"/>
    <p:sldId id="1245" r:id="rId26"/>
    <p:sldId id="1246" r:id="rId27"/>
    <p:sldId id="1247" r:id="rId28"/>
    <p:sldId id="1249" r:id="rId29"/>
    <p:sldId id="1250" r:id="rId30"/>
    <p:sldId id="1253" r:id="rId31"/>
    <p:sldId id="1251" r:id="rId32"/>
    <p:sldId id="1252" r:id="rId33"/>
    <p:sldId id="1254" r:id="rId34"/>
    <p:sldId id="992" r:id="rId35"/>
    <p:sldId id="1243" r:id="rId36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234B"/>
    <a:srgbClr val="FBE5D6"/>
    <a:srgbClr val="193268"/>
    <a:srgbClr val="EDEBEE"/>
    <a:srgbClr val="7391FF"/>
    <a:srgbClr val="C8D7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1"/>
    <p:restoredTop sz="96366"/>
  </p:normalViewPr>
  <p:slideViewPr>
    <p:cSldViewPr snapToGrid="0">
      <p:cViewPr>
        <p:scale>
          <a:sx n="57" d="100"/>
          <a:sy n="57" d="100"/>
        </p:scale>
        <p:origin x="1064" y="1040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314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7016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6967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9714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892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0631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5449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0800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4688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2542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445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7543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1004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8094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4926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1064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0229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8077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941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4003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128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402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52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7284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2508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0940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5145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44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49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7559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1471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868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874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87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2021. 11. 24.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jeongukjae.github.io/posts/pingpong-torch-to-tf-tf-to-torch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github.com/onnx/onn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nnx.ai/supported-tools.html" TargetMode="Externa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nnx/tensorflow-onnx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developer.nvidia.com/nvidia-triton-inference-serv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nvidia.com/tensorrt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allery.mailchimp.com/dc3a7ef4d750c0abfc19202a3/files/5dd91615-3b3f-4f5d-bbfb-4ebd8608d330/Ng_MLY01_13.pd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fullstackdeeplearning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vidsilver.uk/teaching/" TargetMode="External"/><Relationship Id="rId5" Type="http://schemas.openxmlformats.org/officeDocument/2006/relationships/hyperlink" Target="https://docs.microsoft.com/ko-kr/azure/machine-learning/concept-model-management-and-deployment" TargetMode="External"/><Relationship Id="rId10" Type="http://schemas.openxmlformats.org/officeDocument/2006/relationships/hyperlink" Target="https://github.com/chris-chris/ml-engineer-roadmap" TargetMode="External"/><Relationship Id="rId4" Type="http://schemas.openxmlformats.org/officeDocument/2006/relationships/hyperlink" Target="https://cloud.google.com/architecture/mlops-continuous-delivery-and-automation-pipelines-in-machine-learning" TargetMode="External"/><Relationship Id="rId9" Type="http://schemas.openxmlformats.org/officeDocument/2006/relationships/hyperlink" Target="http://www.mlebook.com/wiki/doku.php?id=star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Learning Production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AI </a:t>
            </a:r>
            <a:r>
              <a:rPr lang="en-US" b="1" dirty="0" err="1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모델의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수명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주기와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MLOps</a:t>
            </a:r>
            <a:endParaRPr lang="en-US" b="1" dirty="0">
              <a:solidFill>
                <a:srgbClr val="53585F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7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MLOps</a:t>
            </a:r>
            <a:r>
              <a:rPr lang="en-US" altLang="ko-KR" b="1" dirty="0"/>
              <a:t> 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직군 별 역할의 차이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D97EB-DD90-B049-B4DF-9B438A0A169D}"/>
              </a:ext>
            </a:extLst>
          </p:cNvPr>
          <p:cNvSpPr txBox="1"/>
          <p:nvPr/>
        </p:nvSpPr>
        <p:spPr>
          <a:xfrm>
            <a:off x="4832174" y="13074134"/>
            <a:ext cx="1219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</a:rPr>
              <a:t>https://</a:t>
            </a:r>
            <a:r>
              <a:rPr lang="en" altLang="ko-Kore-KR" dirty="0" err="1">
                <a:solidFill>
                  <a:srgbClr val="53585F"/>
                </a:solidFill>
              </a:rPr>
              <a:t>towardsdatascience.com</a:t>
            </a:r>
            <a:r>
              <a:rPr lang="en" altLang="ko-Kore-KR" dirty="0">
                <a:solidFill>
                  <a:srgbClr val="53585F"/>
                </a:solidFill>
              </a:rPr>
              <a:t>/ml-ops-machine-learning-as-an-engineering-discipline-b86ca4874a3f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6BFCB6-BC52-E546-9B99-09F61C7F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197994"/>
            <a:ext cx="17494978" cy="6599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50136E-D5BF-C640-9D11-924EE00AEA5D}"/>
              </a:ext>
            </a:extLst>
          </p:cNvPr>
          <p:cNvSpPr txBox="1"/>
          <p:nvPr/>
        </p:nvSpPr>
        <p:spPr>
          <a:xfrm>
            <a:off x="8347433" y="10983953"/>
            <a:ext cx="5673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https://martinfowler.com/articles/cd4ml.html</a:t>
            </a:r>
          </a:p>
        </p:txBody>
      </p:sp>
    </p:spTree>
    <p:extLst>
      <p:ext uri="{BB962C8B-B14F-4D97-AF65-F5344CB8AC3E}">
        <p14:creationId xmlns:p14="http://schemas.microsoft.com/office/powerpoint/2010/main" val="3995839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MLOps</a:t>
            </a:r>
            <a:r>
              <a:rPr lang="en-US" altLang="ko-KR" b="1" dirty="0"/>
              <a:t> </a:t>
            </a:r>
            <a:r>
              <a:rPr lang="ko-KR" altLang="en-US" b="1" dirty="0"/>
              <a:t>의 예</a:t>
            </a:r>
            <a:r>
              <a:rPr lang="en-US" altLang="ko-KR" b="1" dirty="0"/>
              <a:t>: 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수동 단계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D97EB-DD90-B049-B4DF-9B438A0A169D}"/>
              </a:ext>
            </a:extLst>
          </p:cNvPr>
          <p:cNvSpPr txBox="1"/>
          <p:nvPr/>
        </p:nvSpPr>
        <p:spPr>
          <a:xfrm>
            <a:off x="4832174" y="13074134"/>
            <a:ext cx="1219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https://cloud.google.com/architecture/mlops-continuous-delivery-and-automation-pipelines-in-machine-learning?hl=ko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79D1F-E114-874D-98A0-FBC462C5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051" y="3548747"/>
            <a:ext cx="16612349" cy="78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MLOps</a:t>
            </a:r>
            <a:r>
              <a:rPr lang="en-US" altLang="ko-KR" b="1" dirty="0"/>
              <a:t> </a:t>
            </a:r>
            <a:r>
              <a:rPr lang="ko-KR" altLang="en-US" b="1" dirty="0"/>
              <a:t>의 예</a:t>
            </a:r>
            <a:r>
              <a:rPr lang="en-US" altLang="ko-KR" b="1" dirty="0"/>
              <a:t>: 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자동화 단계 </a:t>
            </a:r>
            <a:r>
              <a:rPr lang="en-US" altLang="ko-KR" dirty="0"/>
              <a:t>1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D97EB-DD90-B049-B4DF-9B438A0A169D}"/>
              </a:ext>
            </a:extLst>
          </p:cNvPr>
          <p:cNvSpPr txBox="1"/>
          <p:nvPr/>
        </p:nvSpPr>
        <p:spPr>
          <a:xfrm>
            <a:off x="4832174" y="13074134"/>
            <a:ext cx="1219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https://cloud.google.com/architecture/mlops-continuous-delivery-and-automation-pipelines-in-machine-learning?hl=ko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D00CD4-5347-9F41-990D-6BA7ABA4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8269"/>
            <a:ext cx="13575176" cy="10155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955F2-44FD-494B-866A-784D4B2DFE51}"/>
              </a:ext>
            </a:extLst>
          </p:cNvPr>
          <p:cNvSpPr txBox="1"/>
          <p:nvPr/>
        </p:nvSpPr>
        <p:spPr>
          <a:xfrm>
            <a:off x="14683541" y="4785324"/>
            <a:ext cx="8684459" cy="2973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320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ML </a:t>
            </a:r>
            <a:r>
              <a:rPr lang="ko-KR" altLang="en-US" sz="320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파이프라인을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만들고</a:t>
            </a:r>
            <a:r>
              <a:rPr lang="ko-KR" altLang="en-US" sz="320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모델을 지속적으로 학습</a:t>
            </a:r>
            <a:endParaRPr lang="en-US" altLang="ko-KR" sz="3200" dirty="0">
              <a:solidFill>
                <a:srgbClr val="53585F"/>
              </a:solidFill>
              <a:effectLst/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Continuous Training</a:t>
            </a:r>
            <a:endParaRPr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</a:t>
            </a:r>
            <a:endParaRPr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33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MLOps</a:t>
            </a:r>
            <a:r>
              <a:rPr lang="en-US" altLang="ko-KR" b="1" dirty="0"/>
              <a:t> </a:t>
            </a:r>
            <a:r>
              <a:rPr lang="ko-KR" altLang="en-US" b="1" dirty="0"/>
              <a:t>의 예</a:t>
            </a:r>
            <a:r>
              <a:rPr lang="en-US" altLang="ko-KR" b="1" dirty="0"/>
              <a:t>: 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자동화 단계 </a:t>
            </a:r>
            <a:r>
              <a:rPr lang="en-US" altLang="ko-KR" dirty="0"/>
              <a:t>2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D97EB-DD90-B049-B4DF-9B438A0A169D}"/>
              </a:ext>
            </a:extLst>
          </p:cNvPr>
          <p:cNvSpPr txBox="1"/>
          <p:nvPr/>
        </p:nvSpPr>
        <p:spPr>
          <a:xfrm>
            <a:off x="4832174" y="13074134"/>
            <a:ext cx="1219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https://cloud.google.com/architecture/mlops-continuous-delivery-and-automation-pipelines-in-machine-learning?hl=ko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E87CBF-7A43-E148-886F-9F7CC8B4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87" y="2939051"/>
            <a:ext cx="14529020" cy="10008022"/>
          </a:xfrm>
          <a:prstGeom prst="rect">
            <a:avLst/>
          </a:prstGeom>
        </p:spPr>
      </p:pic>
      <p:sp>
        <p:nvSpPr>
          <p:cNvPr id="6" name="AutoShape 4" descr="CI/CD 자동화된 ML 파이프라인의 특성">
            <a:extLst>
              <a:ext uri="{FF2B5EF4-FFF2-40B4-BE49-F238E27FC236}">
                <a16:creationId xmlns:a16="http://schemas.microsoft.com/office/drawing/2014/main" id="{8399647E-7B8F-324B-A46E-F2733A3E24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3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E31423-112B-0642-BCF4-6F76D03AE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3243" y="0"/>
            <a:ext cx="7718401" cy="365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BB2637-AC99-FC42-9DE4-57CCE3A06C35}"/>
              </a:ext>
            </a:extLst>
          </p:cNvPr>
          <p:cNvSpPr txBox="1"/>
          <p:nvPr/>
        </p:nvSpPr>
        <p:spPr>
          <a:xfrm>
            <a:off x="15482455" y="4895482"/>
            <a:ext cx="57461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CI / CD</a:t>
            </a:r>
            <a:r>
              <a:rPr lang="ko-KR" altLang="en-US" sz="320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시스템을 이용한 자동화</a:t>
            </a:r>
            <a:r>
              <a:rPr lang="en-US" altLang="ko-KR" sz="320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667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Learning Production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MLOps를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위한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Component &amp; Tool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7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9935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MLOps</a:t>
            </a:r>
            <a:r>
              <a:rPr lang="ko-KR" altLang="en-US" b="1" dirty="0"/>
              <a:t>을 위한 </a:t>
            </a:r>
            <a:r>
              <a:rPr lang="en-US" altLang="ko-KR" b="1" dirty="0"/>
              <a:t>Components &amp; Tools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Overview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AutoShape 4" descr="CI/CD 자동화된 ML 파이프라인의 특성">
            <a:extLst>
              <a:ext uri="{FF2B5EF4-FFF2-40B4-BE49-F238E27FC236}">
                <a16:creationId xmlns:a16="http://schemas.microsoft.com/office/drawing/2014/main" id="{8399647E-7B8F-324B-A46E-F2733A3E24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3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A75DC73-AC38-0249-AF1E-1796C87AE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4" y="2559196"/>
            <a:ext cx="15191346" cy="87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17744-C8D6-1543-BB7E-A58155F21409}"/>
              </a:ext>
            </a:extLst>
          </p:cNvPr>
          <p:cNvSpPr txBox="1"/>
          <p:nvPr/>
        </p:nvSpPr>
        <p:spPr>
          <a:xfrm>
            <a:off x="15749615" y="3329608"/>
            <a:ext cx="7210341" cy="778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Data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data source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관리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datalake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/warehouse, data processing, data version control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및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data labeling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등이 포함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Training / evaluation</a:t>
            </a: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컴퓨팅 소스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리소스 관리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SW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엔지니어링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프레임워크 및 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distributed training 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library, 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실험 관리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하이퍼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파라미터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튜닝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</a:t>
            </a: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C0FE7F-F916-6E49-8B19-A7081D933ACA}"/>
              </a:ext>
            </a:extLst>
          </p:cNvPr>
          <p:cNvSpPr txBox="1"/>
          <p:nvPr/>
        </p:nvSpPr>
        <p:spPr>
          <a:xfrm>
            <a:off x="2301477" y="11595485"/>
            <a:ext cx="16319032" cy="196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Deployment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CI / CD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(continuous integration, deployment), edge/web deployment, feature store, </a:t>
            </a:r>
            <a:b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 monitoring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등이 포함된다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 </a:t>
            </a: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59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MLOps</a:t>
            </a:r>
            <a:r>
              <a:rPr lang="ko-KR" altLang="en-US" b="1" dirty="0"/>
              <a:t>을 위한 </a:t>
            </a:r>
            <a:r>
              <a:rPr lang="en-US" altLang="ko-KR" b="1" dirty="0"/>
              <a:t>Components &amp; Tools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Data component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AutoShape 4" descr="CI/CD 자동화된 ML 파이프라인의 특성">
            <a:extLst>
              <a:ext uri="{FF2B5EF4-FFF2-40B4-BE49-F238E27FC236}">
                <a16:creationId xmlns:a16="http://schemas.microsoft.com/office/drawing/2014/main" id="{8399647E-7B8F-324B-A46E-F2733A3E24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3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C0FE7F-F916-6E49-8B19-A7081D933ACA}"/>
              </a:ext>
            </a:extLst>
          </p:cNvPr>
          <p:cNvSpPr txBox="1"/>
          <p:nvPr/>
        </p:nvSpPr>
        <p:spPr>
          <a:xfrm>
            <a:off x="1879127" y="3151035"/>
            <a:ext cx="19789382" cy="972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Data Pipeline (ETL) Orchestration 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Airflow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개인 적인 추천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Data source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Airflow Pipeline  Data Warehouse 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그외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Argo, Luigi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Kubeflow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이용가능하다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Data Version Control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DVC (https://</a:t>
            </a:r>
            <a:r>
              <a:rPr kumimoji="1" lang="en-US" altLang="ko-Kore-KR" sz="2800" b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dvc.org</a:t>
            </a:r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/ )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이용할 수는 있지만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data storage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버전 메타 정보를 넣어 쉽게 관리해도 문제 없다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Data source </a:t>
            </a:r>
            <a:r>
              <a:rPr kumimoji="1"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/ Data lake</a:t>
            </a:r>
            <a:endParaRPr kumimoji="1" lang="en-US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프로젝트에 사용하고 있는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cloud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환경에 맞추는게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best.</a:t>
            </a:r>
          </a:p>
          <a:p>
            <a:pPr lvl="1">
              <a:lnSpc>
                <a:spcPct val="150000"/>
              </a:lnSpc>
            </a:pP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Data warehouse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프로젝트에 사용하고 있는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cloud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환경에 맞추는게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best.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2021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기준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bigquery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조금더 빠르다고 알려져 있다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9458" name="Picture 2" descr="Data Version Control · DVC">
            <a:extLst>
              <a:ext uri="{FF2B5EF4-FFF2-40B4-BE49-F238E27FC236}">
                <a16:creationId xmlns:a16="http://schemas.microsoft.com/office/drawing/2014/main" id="{F705574F-9E1A-1149-8257-4EF0D9B56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070" y="5662942"/>
            <a:ext cx="2810886" cy="14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세상에서 가장 간단한 Airflow 튜토리얼">
            <a:extLst>
              <a:ext uri="{FF2B5EF4-FFF2-40B4-BE49-F238E27FC236}">
                <a16:creationId xmlns:a16="http://schemas.microsoft.com/office/drawing/2014/main" id="{2147CC88-FFDB-FA42-8567-F8F3D687E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813" y="3011803"/>
            <a:ext cx="45974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5BF0222-9999-E240-874A-F13DD4679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318" y="3061540"/>
            <a:ext cx="5805640" cy="399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D99390D9-E205-9147-BB04-B2F9B5193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87" y="38077"/>
            <a:ext cx="11169795" cy="25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37ECED-1891-074C-8D1D-730B4CEB321B}"/>
              </a:ext>
            </a:extLst>
          </p:cNvPr>
          <p:cNvSpPr txBox="1"/>
          <p:nvPr/>
        </p:nvSpPr>
        <p:spPr>
          <a:xfrm>
            <a:off x="9940349" y="2621091"/>
            <a:ext cx="10218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solidFill>
                  <a:srgbClr val="53585F"/>
                </a:solidFill>
              </a:rPr>
              <a:t>https://www.datarevenue.com/en-blog/airflow-vs-luigi-vs-argo-vs-mlflow-vs-kubeflow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6033F7A-C9EB-B84C-9EF5-A4ECFC0F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713" y="7731319"/>
            <a:ext cx="6078777" cy="31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2D7D895-C282-424E-83FB-10C87DCA1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713" y="10903960"/>
            <a:ext cx="6020639" cy="28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3DBA75-4A72-D84F-81D5-29C6BA9ACAC6}"/>
              </a:ext>
            </a:extLst>
          </p:cNvPr>
          <p:cNvSpPr txBox="1"/>
          <p:nvPr/>
        </p:nvSpPr>
        <p:spPr>
          <a:xfrm>
            <a:off x="13343048" y="7700558"/>
            <a:ext cx="7257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https://fullstackdeeplearning.com/spring2021/lecture-8/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3DF64A-EBC9-1245-A690-139E2856A253}"/>
              </a:ext>
            </a:extLst>
          </p:cNvPr>
          <p:cNvSpPr txBox="1"/>
          <p:nvPr/>
        </p:nvSpPr>
        <p:spPr>
          <a:xfrm>
            <a:off x="18343612" y="6922164"/>
            <a:ext cx="5945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https://fullstackdeeplearning.com/spring2021/lecture-6/</a:t>
            </a:r>
          </a:p>
        </p:txBody>
      </p:sp>
    </p:spTree>
    <p:extLst>
      <p:ext uri="{BB962C8B-B14F-4D97-AF65-F5344CB8AC3E}">
        <p14:creationId xmlns:p14="http://schemas.microsoft.com/office/powerpoint/2010/main" val="2674686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MLOps</a:t>
            </a:r>
            <a:r>
              <a:rPr lang="ko-KR" altLang="en-US" b="1" dirty="0"/>
              <a:t>을 위한 </a:t>
            </a:r>
            <a:r>
              <a:rPr lang="en-US" altLang="ko-KR" b="1" dirty="0"/>
              <a:t>Components &amp; Tools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Train / Evaluation component 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AutoShape 4" descr="CI/CD 자동화된 ML 파이프라인의 특성">
            <a:extLst>
              <a:ext uri="{FF2B5EF4-FFF2-40B4-BE49-F238E27FC236}">
                <a16:creationId xmlns:a16="http://schemas.microsoft.com/office/drawing/2014/main" id="{8399647E-7B8F-324B-A46E-F2733A3E24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3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C0FE7F-F916-6E49-8B19-A7081D933ACA}"/>
              </a:ext>
            </a:extLst>
          </p:cNvPr>
          <p:cNvSpPr txBox="1"/>
          <p:nvPr/>
        </p:nvSpPr>
        <p:spPr>
          <a:xfrm>
            <a:off x="1964284" y="3394725"/>
            <a:ext cx="17213626" cy="972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Deep Learning Framework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옛날과 달리 상향 평준화 되었다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Pytorch, Tensorflow v2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중 아무거나 선택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Experiment Management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만약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WanDB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MLFLOW, Neptune,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Tensorboard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등이 있다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WanDB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추천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만약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serving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mlflow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쓴다면 검토 가능하다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Hyperparameter Tuning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NNI Tuner,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Optuna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HyperOpt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Ray Tune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등이 있다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가장 간단히 할 수 있는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automation!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확장성을 고려해 편한 것 아무거나 선택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endParaRPr kumimoji="1" lang="en-US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Train Pipeline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Kubeflow!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Data pipeline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과 다르게 각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task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에서 필요한 리소스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(CPU, GPU, RAM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다르다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Kubernetes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기반의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pipeline</a:t>
            </a:r>
          </a:p>
        </p:txBody>
      </p:sp>
      <p:pic>
        <p:nvPicPr>
          <p:cNvPr id="20488" name="Picture 8">
            <a:extLst>
              <a:ext uri="{FF2B5EF4-FFF2-40B4-BE49-F238E27FC236}">
                <a16:creationId xmlns:a16="http://schemas.microsoft.com/office/drawing/2014/main" id="{093A0C1E-5863-F442-9587-D8511E82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025" y="3006768"/>
            <a:ext cx="6927627" cy="51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FB68E4-3666-1C4E-8799-D56F6041575A}"/>
              </a:ext>
            </a:extLst>
          </p:cNvPr>
          <p:cNvSpPr txBox="1"/>
          <p:nvPr/>
        </p:nvSpPr>
        <p:spPr>
          <a:xfrm>
            <a:off x="17539854" y="2971831"/>
            <a:ext cx="639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solidFill>
                  <a:srgbClr val="53585F"/>
                </a:solidFill>
              </a:rPr>
              <a:t>https://fullstackdeeplearning.com/spring2021/lecture-6/</a:t>
            </a:r>
          </a:p>
        </p:txBody>
      </p:sp>
      <p:sp>
        <p:nvSpPr>
          <p:cNvPr id="5" name="AutoShape 12" descr="An architectural overview of Kubeflow on Kubernetes">
            <a:extLst>
              <a:ext uri="{FF2B5EF4-FFF2-40B4-BE49-F238E27FC236}">
                <a16:creationId xmlns:a16="http://schemas.microsoft.com/office/drawing/2014/main" id="{6E3D3D13-571F-884B-B212-0603DA44DA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0413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7D0F25-B06B-B44F-B3AB-83A1724D6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4544" y="7895678"/>
            <a:ext cx="6041593" cy="37473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2756C3-2380-2346-A0A9-D94C49F70821}"/>
              </a:ext>
            </a:extLst>
          </p:cNvPr>
          <p:cNvSpPr txBox="1"/>
          <p:nvPr/>
        </p:nvSpPr>
        <p:spPr>
          <a:xfrm>
            <a:off x="13854543" y="11569165"/>
            <a:ext cx="6041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https://www.kubeflow.org/docs/started/kubeflow-overview/</a:t>
            </a:r>
          </a:p>
        </p:txBody>
      </p:sp>
    </p:spTree>
    <p:extLst>
      <p:ext uri="{BB962C8B-B14F-4D97-AF65-F5344CB8AC3E}">
        <p14:creationId xmlns:p14="http://schemas.microsoft.com/office/powerpoint/2010/main" val="235299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MLOps</a:t>
            </a:r>
            <a:r>
              <a:rPr lang="ko-KR" altLang="en-US" b="1" dirty="0"/>
              <a:t>을 위한 </a:t>
            </a:r>
            <a:r>
              <a:rPr lang="en-US" altLang="ko-KR" b="1" dirty="0"/>
              <a:t>Components &amp; Tools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Deployment component 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AutoShape 4" descr="CI/CD 자동화된 ML 파이프라인의 특성">
            <a:extLst>
              <a:ext uri="{FF2B5EF4-FFF2-40B4-BE49-F238E27FC236}">
                <a16:creationId xmlns:a16="http://schemas.microsoft.com/office/drawing/2014/main" id="{8399647E-7B8F-324B-A46E-F2733A3E24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3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6486E-F759-0746-B6F7-5A730A92B29B}"/>
              </a:ext>
            </a:extLst>
          </p:cNvPr>
          <p:cNvSpPr txBox="1"/>
          <p:nvPr/>
        </p:nvSpPr>
        <p:spPr>
          <a:xfrm>
            <a:off x="1922310" y="3118902"/>
            <a:ext cx="17213626" cy="1036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SW Testing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Unit-test: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함수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 object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분리된 환경에서 잘 작동하는 지 확인</a:t>
            </a: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Integration test: 2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개이상의 모듈에서 잘 작동하는지 확인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(i.e.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전처리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+ model prediction)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End-to-end tests: End-user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단에서의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부터 모든 시스템이 돌아가는지 확인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 외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A/B Test , Real user monitoring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등이 있다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CI/CD</a:t>
            </a:r>
            <a:endParaRPr kumimoji="1" lang="en-US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Github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action,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CircleCI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TravisCI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Jenkins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등을 이용해 테스팅과 배포를 자동화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ML model deployment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MLFlow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BentoML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KFServing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Seldom-core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Triton Server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등이 있다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Model Formatter &amp; Edge computing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모델을 통합하려는 목적 혹은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edge / mobile computing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위해 모델의 포맷을 바꿀 수 있다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모델 변환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Onnx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 이용하거나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Tensorflow  checkpoint  Pytorch, Pytorch </a:t>
            </a:r>
            <a:r>
              <a:rPr kumimoji="1"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StateDict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 Tensorflow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Edge computing: Tensorflow Lite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Onnx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  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  <a:hlinkClick r:id="rId4"/>
              </a:rPr>
              <a:t>https://jeongukjae.github.io/posts/pingpong-torch-to-tf-tf-to-torch/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참고</a:t>
            </a:r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FCCD4D5-4237-A946-953C-B9AF04B67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610" y="228041"/>
            <a:ext cx="4101528" cy="354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56FD6-7737-8E45-831F-5E04343471E4}"/>
              </a:ext>
            </a:extLst>
          </p:cNvPr>
          <p:cNvSpPr txBox="1"/>
          <p:nvPr/>
        </p:nvSpPr>
        <p:spPr>
          <a:xfrm>
            <a:off x="14837308" y="3831256"/>
            <a:ext cx="6373091" cy="379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https://fullstackdeeplearning.com/spring2021/lecture-10/</a:t>
            </a:r>
          </a:p>
        </p:txBody>
      </p:sp>
      <p:pic>
        <p:nvPicPr>
          <p:cNvPr id="24580" name="Picture 4" descr="CI/CD란 무엇인가 (Feat. DevOps 엔지니어)">
            <a:extLst>
              <a:ext uri="{FF2B5EF4-FFF2-40B4-BE49-F238E27FC236}">
                <a16:creationId xmlns:a16="http://schemas.microsoft.com/office/drawing/2014/main" id="{12E22BFF-E8E2-8342-B43F-718DE142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172" y="5985248"/>
            <a:ext cx="8337158" cy="220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51100F-CCE4-BA4D-9170-ED91D237AD13}"/>
              </a:ext>
            </a:extLst>
          </p:cNvPr>
          <p:cNvSpPr txBox="1"/>
          <p:nvPr/>
        </p:nvSpPr>
        <p:spPr>
          <a:xfrm>
            <a:off x="16662576" y="7881470"/>
            <a:ext cx="594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https://www.redhat.com/ko/topics/devops/what-is-ci-cd</a:t>
            </a:r>
          </a:p>
        </p:txBody>
      </p:sp>
    </p:spTree>
    <p:extLst>
      <p:ext uri="{BB962C8B-B14F-4D97-AF65-F5344CB8AC3E}">
        <p14:creationId xmlns:p14="http://schemas.microsoft.com/office/powerpoint/2010/main" val="4253434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6E73C3-FC8C-F34F-A0B1-A7D689FC8AD2}"/>
              </a:ext>
            </a:extLst>
          </p:cNvPr>
          <p:cNvGrpSpPr/>
          <p:nvPr/>
        </p:nvGrpSpPr>
        <p:grpSpPr>
          <a:xfrm>
            <a:off x="1779639" y="3239368"/>
            <a:ext cx="18018609" cy="10207769"/>
            <a:chOff x="5668164" y="6519670"/>
            <a:chExt cx="6899257" cy="3984924"/>
          </a:xfrm>
        </p:grpSpPr>
        <p:sp>
          <p:nvSpPr>
            <p:cNvPr id="42" name="Google Shape;502;p51">
              <a:extLst>
                <a:ext uri="{FF2B5EF4-FFF2-40B4-BE49-F238E27FC236}">
                  <a16:creationId xmlns:a16="http://schemas.microsoft.com/office/drawing/2014/main" id="{6A90BDD9-7405-5E4F-96BA-6F651478F9F2}"/>
                </a:ext>
              </a:extLst>
            </p:cNvPr>
            <p:cNvSpPr txBox="1">
              <a:spLocks/>
            </p:cNvSpPr>
            <p:nvPr/>
          </p:nvSpPr>
          <p:spPr>
            <a:xfrm>
              <a:off x="8236864" y="7136833"/>
              <a:ext cx="1645200" cy="985200"/>
            </a:xfrm>
            <a:prstGeom prst="rect">
              <a:avLst/>
            </a:prstGeom>
            <a:ln w="38100" cap="flat" cmpd="sng">
              <a:solidFill>
                <a:srgbClr val="5358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ctr" anchorCtr="0">
              <a:normAutofit/>
            </a:bodyPr>
            <a:lstStyle>
              <a:lvl1pPr marL="457187" indent="-457187" algn="l" defTabSz="1828756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566" indent="-457187" algn="l" defTabSz="1828756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943" indent="-457187" algn="l" defTabSz="1828756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320" indent="-457187" algn="l" defTabSz="1828756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697" indent="-457187" algn="l" defTabSz="1828756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9076" indent="-457187" algn="l" defTabSz="1828756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453" indent="-457187" algn="l" defTabSz="1828756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827" indent="-457187" algn="l" defTabSz="1828756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206" indent="-457187" algn="l" defTabSz="1828756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5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" sz="2800">
                  <a:solidFill>
                    <a:srgbClr val="FF4E1F"/>
                  </a:solidFill>
                </a:rPr>
                <a:t>Feature Engineering Library Modules</a:t>
              </a:r>
            </a:p>
            <a:p>
              <a:pPr marL="0" indent="0" algn="ctr">
                <a:lnSpc>
                  <a:spcPct val="105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</a:pPr>
              <a:r>
                <a:rPr lang="en" sz="2800">
                  <a:solidFill>
                    <a:srgbClr val="FF4E1F"/>
                  </a:solidFill>
                </a:rPr>
                <a:t>(Transforms)</a:t>
              </a:r>
            </a:p>
          </p:txBody>
        </p:sp>
        <p:sp>
          <p:nvSpPr>
            <p:cNvPr id="43" name="Google Shape;503;p51">
              <a:extLst>
                <a:ext uri="{FF2B5EF4-FFF2-40B4-BE49-F238E27FC236}">
                  <a16:creationId xmlns:a16="http://schemas.microsoft.com/office/drawing/2014/main" id="{BE8E173F-CDC3-0748-8EA9-054758BD3B32}"/>
                </a:ext>
              </a:extLst>
            </p:cNvPr>
            <p:cNvSpPr/>
            <p:nvPr/>
          </p:nvSpPr>
          <p:spPr>
            <a:xfrm>
              <a:off x="5668164" y="6519670"/>
              <a:ext cx="1978200" cy="985200"/>
            </a:xfrm>
            <a:prstGeom prst="rect">
              <a:avLst/>
            </a:prstGeom>
            <a:noFill/>
            <a:ln w="38100" cap="flat" cmpd="sng">
              <a:solidFill>
                <a:srgbClr val="5358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Entire train data processing</a:t>
              </a:r>
              <a:br>
                <a:rPr lang="en" sz="320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</a:br>
              <a:r>
                <a:rPr lang="en" sz="320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(can be not real-time)</a:t>
              </a:r>
              <a:endParaRPr sz="320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4" name="Google Shape;504;p51">
              <a:extLst>
                <a:ext uri="{FF2B5EF4-FFF2-40B4-BE49-F238E27FC236}">
                  <a16:creationId xmlns:a16="http://schemas.microsoft.com/office/drawing/2014/main" id="{F1119F40-D9EA-764D-A3BE-73C3CE93EF12}"/>
                </a:ext>
              </a:extLst>
            </p:cNvPr>
            <p:cNvSpPr/>
            <p:nvPr/>
          </p:nvSpPr>
          <p:spPr>
            <a:xfrm>
              <a:off x="5668164" y="7807420"/>
              <a:ext cx="1978200" cy="617400"/>
            </a:xfrm>
            <a:prstGeom prst="rect">
              <a:avLst/>
            </a:prstGeom>
            <a:noFill/>
            <a:ln w="38100" cap="flat" cmpd="sng">
              <a:solidFill>
                <a:srgbClr val="5358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Research dataset</a:t>
              </a:r>
              <a:endParaRPr sz="320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(i.e. torch.utils.data.Dataset)</a:t>
              </a:r>
              <a:endParaRPr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5" name="Google Shape;505;p51">
              <a:extLst>
                <a:ext uri="{FF2B5EF4-FFF2-40B4-BE49-F238E27FC236}">
                  <a16:creationId xmlns:a16="http://schemas.microsoft.com/office/drawing/2014/main" id="{C09B54D6-3051-E341-9E36-6E01A30441DF}"/>
                </a:ext>
              </a:extLst>
            </p:cNvPr>
            <p:cNvSpPr/>
            <p:nvPr/>
          </p:nvSpPr>
          <p:spPr>
            <a:xfrm>
              <a:off x="10560664" y="7807420"/>
              <a:ext cx="1978200" cy="617400"/>
            </a:xfrm>
            <a:prstGeom prst="rect">
              <a:avLst/>
            </a:prstGeom>
            <a:noFill/>
            <a:ln w="38100" cap="flat" cmpd="sng">
              <a:solidFill>
                <a:srgbClr val="5358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Stream data</a:t>
              </a:r>
              <a:endParaRPr sz="320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6" name="Google Shape;506;p51">
              <a:extLst>
                <a:ext uri="{FF2B5EF4-FFF2-40B4-BE49-F238E27FC236}">
                  <a16:creationId xmlns:a16="http://schemas.microsoft.com/office/drawing/2014/main" id="{D541D613-4DEF-F546-81E8-65F0B524CEFC}"/>
                </a:ext>
              </a:extLst>
            </p:cNvPr>
            <p:cNvSpPr/>
            <p:nvPr/>
          </p:nvSpPr>
          <p:spPr>
            <a:xfrm>
              <a:off x="5668164" y="8626933"/>
              <a:ext cx="1978200" cy="617400"/>
            </a:xfrm>
            <a:prstGeom prst="rect">
              <a:avLst/>
            </a:prstGeom>
            <a:noFill/>
            <a:ln w="38100" cap="flat" cmpd="sng">
              <a:solidFill>
                <a:srgbClr val="5358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Mini-batch level processing (real-time)</a:t>
              </a:r>
              <a:endParaRPr sz="3200" dirty="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7" name="Google Shape;507;p51">
              <a:extLst>
                <a:ext uri="{FF2B5EF4-FFF2-40B4-BE49-F238E27FC236}">
                  <a16:creationId xmlns:a16="http://schemas.microsoft.com/office/drawing/2014/main" id="{5C5B707A-060A-9E40-BEF8-202EF36A4513}"/>
                </a:ext>
              </a:extLst>
            </p:cNvPr>
            <p:cNvSpPr/>
            <p:nvPr/>
          </p:nvSpPr>
          <p:spPr>
            <a:xfrm>
              <a:off x="10560664" y="8627020"/>
              <a:ext cx="1978200" cy="1351800"/>
            </a:xfrm>
            <a:prstGeom prst="rect">
              <a:avLst/>
            </a:prstGeom>
            <a:noFill/>
            <a:ln w="38100" cap="flat" cmpd="sng">
              <a:solidFill>
                <a:srgbClr val="5358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AI model Inference</a:t>
              </a:r>
              <a:endParaRPr sz="320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8" name="Google Shape;508;p51">
              <a:extLst>
                <a:ext uri="{FF2B5EF4-FFF2-40B4-BE49-F238E27FC236}">
                  <a16:creationId xmlns:a16="http://schemas.microsoft.com/office/drawing/2014/main" id="{4191C764-1995-FB49-9FEC-13FAB8BE3F70}"/>
                </a:ext>
              </a:extLst>
            </p:cNvPr>
            <p:cNvSpPr txBox="1"/>
            <p:nvPr/>
          </p:nvSpPr>
          <p:spPr>
            <a:xfrm>
              <a:off x="6218964" y="10097957"/>
              <a:ext cx="993000" cy="406637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Offline</a:t>
              </a:r>
              <a:endParaRPr sz="44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9" name="Google Shape;509;p51">
              <a:extLst>
                <a:ext uri="{FF2B5EF4-FFF2-40B4-BE49-F238E27FC236}">
                  <a16:creationId xmlns:a16="http://schemas.microsoft.com/office/drawing/2014/main" id="{1B570DDD-00ED-6747-A5B0-38A2C21B597D}"/>
                </a:ext>
              </a:extLst>
            </p:cNvPr>
            <p:cNvSpPr txBox="1"/>
            <p:nvPr/>
          </p:nvSpPr>
          <p:spPr>
            <a:xfrm>
              <a:off x="11053264" y="10097957"/>
              <a:ext cx="993000" cy="406637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Online</a:t>
              </a:r>
              <a:endParaRPr sz="440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cxnSp>
          <p:nvCxnSpPr>
            <p:cNvPr id="50" name="Google Shape;510;p51">
              <a:extLst>
                <a:ext uri="{FF2B5EF4-FFF2-40B4-BE49-F238E27FC236}">
                  <a16:creationId xmlns:a16="http://schemas.microsoft.com/office/drawing/2014/main" id="{6C83E56A-4BF8-F446-8E69-805338BF46A3}"/>
                </a:ext>
              </a:extLst>
            </p:cNvPr>
            <p:cNvCxnSpPr>
              <a:endCxn id="45" idx="0"/>
            </p:cNvCxnSpPr>
            <p:nvPr/>
          </p:nvCxnSpPr>
          <p:spPr>
            <a:xfrm>
              <a:off x="11549764" y="7026220"/>
              <a:ext cx="0" cy="781200"/>
            </a:xfrm>
            <a:prstGeom prst="straightConnector1">
              <a:avLst/>
            </a:prstGeom>
            <a:noFill/>
            <a:ln w="38100" cap="flat" cmpd="sng">
              <a:solidFill>
                <a:srgbClr val="53585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511;p51">
              <a:extLst>
                <a:ext uri="{FF2B5EF4-FFF2-40B4-BE49-F238E27FC236}">
                  <a16:creationId xmlns:a16="http://schemas.microsoft.com/office/drawing/2014/main" id="{DA2CF8D2-D75D-7C44-9AB0-1CC87B5BEC9B}"/>
                </a:ext>
              </a:extLst>
            </p:cNvPr>
            <p:cNvSpPr/>
            <p:nvPr/>
          </p:nvSpPr>
          <p:spPr>
            <a:xfrm>
              <a:off x="10472564" y="6963295"/>
              <a:ext cx="993000" cy="880500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Request from other server </a:t>
              </a:r>
              <a:endParaRPr sz="200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cxnSp>
          <p:nvCxnSpPr>
            <p:cNvPr id="77" name="Google Shape;512;p51">
              <a:extLst>
                <a:ext uri="{FF2B5EF4-FFF2-40B4-BE49-F238E27FC236}">
                  <a16:creationId xmlns:a16="http://schemas.microsoft.com/office/drawing/2014/main" id="{C46A81D2-FC86-3C4E-9691-0074347D1CD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6657264" y="7504870"/>
              <a:ext cx="0" cy="302700"/>
            </a:xfrm>
            <a:prstGeom prst="straightConnector1">
              <a:avLst/>
            </a:prstGeom>
            <a:noFill/>
            <a:ln w="38100" cap="flat" cmpd="sng">
              <a:solidFill>
                <a:srgbClr val="53585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2" name="Google Shape;513;p51">
              <a:extLst>
                <a:ext uri="{FF2B5EF4-FFF2-40B4-BE49-F238E27FC236}">
                  <a16:creationId xmlns:a16="http://schemas.microsoft.com/office/drawing/2014/main" id="{8CA56922-65E0-8145-BFC9-87143409E59B}"/>
                </a:ext>
              </a:extLst>
            </p:cNvPr>
            <p:cNvCxnSpPr>
              <a:stCxn id="44" idx="2"/>
              <a:endCxn id="46" idx="0"/>
            </p:cNvCxnSpPr>
            <p:nvPr/>
          </p:nvCxnSpPr>
          <p:spPr>
            <a:xfrm>
              <a:off x="6657264" y="8424820"/>
              <a:ext cx="0" cy="202200"/>
            </a:xfrm>
            <a:prstGeom prst="straightConnector1">
              <a:avLst/>
            </a:prstGeom>
            <a:noFill/>
            <a:ln w="38100" cap="flat" cmpd="sng">
              <a:solidFill>
                <a:srgbClr val="53585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514;p51">
              <a:extLst>
                <a:ext uri="{FF2B5EF4-FFF2-40B4-BE49-F238E27FC236}">
                  <a16:creationId xmlns:a16="http://schemas.microsoft.com/office/drawing/2014/main" id="{1207D40F-7370-B643-837E-D1F0A7558286}"/>
                </a:ext>
              </a:extLst>
            </p:cNvPr>
            <p:cNvSpPr/>
            <p:nvPr/>
          </p:nvSpPr>
          <p:spPr>
            <a:xfrm>
              <a:off x="5668164" y="9446445"/>
              <a:ext cx="1978200" cy="617400"/>
            </a:xfrm>
            <a:prstGeom prst="rect">
              <a:avLst/>
            </a:prstGeom>
            <a:noFill/>
            <a:ln w="38100" cap="flat" cmpd="sng">
              <a:solidFill>
                <a:srgbClr val="5358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Model forward</a:t>
              </a:r>
              <a:endParaRPr sz="320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cxnSp>
          <p:nvCxnSpPr>
            <p:cNvPr id="84" name="Google Shape;515;p51">
              <a:extLst>
                <a:ext uri="{FF2B5EF4-FFF2-40B4-BE49-F238E27FC236}">
                  <a16:creationId xmlns:a16="http://schemas.microsoft.com/office/drawing/2014/main" id="{45D3C686-2C70-F145-8D17-0CDD6B2A51C2}"/>
                </a:ext>
              </a:extLst>
            </p:cNvPr>
            <p:cNvCxnSpPr>
              <a:stCxn id="46" idx="2"/>
              <a:endCxn id="83" idx="0"/>
            </p:cNvCxnSpPr>
            <p:nvPr/>
          </p:nvCxnSpPr>
          <p:spPr>
            <a:xfrm>
              <a:off x="6657264" y="9244333"/>
              <a:ext cx="0" cy="202200"/>
            </a:xfrm>
            <a:prstGeom prst="straightConnector1">
              <a:avLst/>
            </a:prstGeom>
            <a:noFill/>
            <a:ln w="38100" cap="flat" cmpd="sng">
              <a:solidFill>
                <a:srgbClr val="53585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5" name="Google Shape;516;p51">
              <a:extLst>
                <a:ext uri="{FF2B5EF4-FFF2-40B4-BE49-F238E27FC236}">
                  <a16:creationId xmlns:a16="http://schemas.microsoft.com/office/drawing/2014/main" id="{04649955-10C0-824E-B1C3-6B6A3983AAA2}"/>
                </a:ext>
              </a:extLst>
            </p:cNvPr>
            <p:cNvCxnSpPr>
              <a:stCxn id="46" idx="3"/>
            </p:cNvCxnSpPr>
            <p:nvPr/>
          </p:nvCxnSpPr>
          <p:spPr>
            <a:xfrm>
              <a:off x="7646364" y="8935633"/>
              <a:ext cx="2924700" cy="600"/>
            </a:xfrm>
            <a:prstGeom prst="curvedConnector3">
              <a:avLst>
                <a:gd name="adj1" fmla="val 50000"/>
              </a:avLst>
            </a:prstGeom>
            <a:noFill/>
            <a:ln w="38100" cap="flat" cmpd="sng">
              <a:solidFill>
                <a:srgbClr val="53585F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86" name="Google Shape;517;p51">
              <a:extLst>
                <a:ext uri="{FF2B5EF4-FFF2-40B4-BE49-F238E27FC236}">
                  <a16:creationId xmlns:a16="http://schemas.microsoft.com/office/drawing/2014/main" id="{C020C388-50D1-6649-8511-B81A357AC8A6}"/>
                </a:ext>
              </a:extLst>
            </p:cNvPr>
            <p:cNvCxnSpPr>
              <a:stCxn id="83" idx="3"/>
            </p:cNvCxnSpPr>
            <p:nvPr/>
          </p:nvCxnSpPr>
          <p:spPr>
            <a:xfrm>
              <a:off x="7646364" y="9755145"/>
              <a:ext cx="2932500" cy="600"/>
            </a:xfrm>
            <a:prstGeom prst="curvedConnector3">
              <a:avLst>
                <a:gd name="adj1" fmla="val 50000"/>
              </a:avLst>
            </a:prstGeom>
            <a:noFill/>
            <a:ln w="38100" cap="flat" cmpd="sng">
              <a:solidFill>
                <a:srgbClr val="53585F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87" name="Google Shape;518;p51">
              <a:extLst>
                <a:ext uri="{FF2B5EF4-FFF2-40B4-BE49-F238E27FC236}">
                  <a16:creationId xmlns:a16="http://schemas.microsoft.com/office/drawing/2014/main" id="{AA3E1746-B360-7943-B22F-B86043BF650A}"/>
                </a:ext>
              </a:extLst>
            </p:cNvPr>
            <p:cNvSpPr/>
            <p:nvPr/>
          </p:nvSpPr>
          <p:spPr>
            <a:xfrm>
              <a:off x="8349314" y="9262270"/>
              <a:ext cx="1508400" cy="400200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Model weight registration</a:t>
              </a:r>
              <a:endParaRPr sz="32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88" name="Google Shape;519;p51">
              <a:extLst>
                <a:ext uri="{FF2B5EF4-FFF2-40B4-BE49-F238E27FC236}">
                  <a16:creationId xmlns:a16="http://schemas.microsoft.com/office/drawing/2014/main" id="{82EF87E7-5531-674C-8458-B2A741D67B28}"/>
                </a:ext>
              </a:extLst>
            </p:cNvPr>
            <p:cNvSpPr txBox="1"/>
            <p:nvPr/>
          </p:nvSpPr>
          <p:spPr>
            <a:xfrm>
              <a:off x="11638921" y="7225028"/>
              <a:ext cx="928500" cy="522823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or getting data from feature store</a:t>
              </a:r>
              <a:endParaRPr sz="4400" dirty="0"/>
            </a:p>
          </p:txBody>
        </p:sp>
        <p:cxnSp>
          <p:nvCxnSpPr>
            <p:cNvPr id="89" name="Google Shape;520;p51">
              <a:extLst>
                <a:ext uri="{FF2B5EF4-FFF2-40B4-BE49-F238E27FC236}">
                  <a16:creationId xmlns:a16="http://schemas.microsoft.com/office/drawing/2014/main" id="{D8E68596-2972-394D-96F0-A10DBC6F823A}"/>
                </a:ext>
              </a:extLst>
            </p:cNvPr>
            <p:cNvCxnSpPr>
              <a:stCxn id="45" idx="2"/>
              <a:endCxn id="47" idx="0"/>
            </p:cNvCxnSpPr>
            <p:nvPr/>
          </p:nvCxnSpPr>
          <p:spPr>
            <a:xfrm>
              <a:off x="11549764" y="8424820"/>
              <a:ext cx="0" cy="202200"/>
            </a:xfrm>
            <a:prstGeom prst="straightConnector1">
              <a:avLst/>
            </a:prstGeom>
            <a:noFill/>
            <a:ln w="38100" cap="flat" cmpd="sng">
              <a:solidFill>
                <a:srgbClr val="53585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521;p51">
              <a:extLst>
                <a:ext uri="{FF2B5EF4-FFF2-40B4-BE49-F238E27FC236}">
                  <a16:creationId xmlns:a16="http://schemas.microsoft.com/office/drawing/2014/main" id="{D50D7AAE-6F0B-1344-BFD3-36772FF1EEB7}"/>
                </a:ext>
              </a:extLst>
            </p:cNvPr>
            <p:cNvCxnSpPr>
              <a:stCxn id="42" idx="2"/>
            </p:cNvCxnSpPr>
            <p:nvPr/>
          </p:nvCxnSpPr>
          <p:spPr>
            <a:xfrm rot="5400000">
              <a:off x="8090614" y="7676383"/>
              <a:ext cx="523200" cy="1414500"/>
            </a:xfrm>
            <a:prstGeom prst="curvedConnector2">
              <a:avLst/>
            </a:prstGeom>
            <a:noFill/>
            <a:ln w="38100" cap="flat" cmpd="sng">
              <a:solidFill>
                <a:srgbClr val="53585F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91" name="Google Shape;522;p51">
              <a:extLst>
                <a:ext uri="{FF2B5EF4-FFF2-40B4-BE49-F238E27FC236}">
                  <a16:creationId xmlns:a16="http://schemas.microsoft.com/office/drawing/2014/main" id="{E00AA391-D69A-3244-8FF6-4AA68C418535}"/>
                </a:ext>
              </a:extLst>
            </p:cNvPr>
            <p:cNvCxnSpPr>
              <a:stCxn id="42" idx="2"/>
            </p:cNvCxnSpPr>
            <p:nvPr/>
          </p:nvCxnSpPr>
          <p:spPr>
            <a:xfrm rot="-5400000" flipH="1">
              <a:off x="9541864" y="7639633"/>
              <a:ext cx="533100" cy="1497900"/>
            </a:xfrm>
            <a:prstGeom prst="curvedConnector2">
              <a:avLst/>
            </a:prstGeom>
            <a:noFill/>
            <a:ln w="38100" cap="flat" cmpd="sng">
              <a:solidFill>
                <a:srgbClr val="53585F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92" name="Google Shape;523;p51">
              <a:extLst>
                <a:ext uri="{FF2B5EF4-FFF2-40B4-BE49-F238E27FC236}">
                  <a16:creationId xmlns:a16="http://schemas.microsoft.com/office/drawing/2014/main" id="{444F3085-A205-594D-8921-9644352D4246}"/>
                </a:ext>
              </a:extLst>
            </p:cNvPr>
            <p:cNvSpPr/>
            <p:nvPr/>
          </p:nvSpPr>
          <p:spPr>
            <a:xfrm>
              <a:off x="7597114" y="8544095"/>
              <a:ext cx="2924700" cy="480300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Configuration file, representing feature eng. </a:t>
              </a:r>
              <a:endParaRPr sz="20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sp>
        <p:nvSpPr>
          <p:cNvPr id="93" name="Shape 224">
            <a:extLst>
              <a:ext uri="{FF2B5EF4-FFF2-40B4-BE49-F238E27FC236}">
                <a16:creationId xmlns:a16="http://schemas.microsoft.com/office/drawing/2014/main" id="{0A693DF2-DA80-F24A-9AB1-D87D8648D751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전체 구조의 예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전처리 과정을 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offline, online</a:t>
            </a: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재활용 할 때</a:t>
            </a:r>
            <a:endParaRPr lang="en-US" altLang="ko-KR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785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Learning</a:t>
            </a:r>
            <a:r>
              <a:rPr lang="ko-KR" altLang="en-US" b="1" dirty="0"/>
              <a:t>로 연구했던 것처럼 모델을 프러덕션을 위해 배포 할 수 있을까</a:t>
            </a:r>
            <a:r>
              <a:rPr lang="en-US" altLang="ko-KR" b="1" dirty="0"/>
              <a:t>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Recap: </a:t>
            </a:r>
            <a:r>
              <a:rPr lang="ko-KR" altLang="en-US" dirty="0"/>
              <a:t>기계 학습으로 문제를 해결하는 일반적인 순서 </a:t>
            </a:r>
            <a:r>
              <a:rPr lang="en-US" altLang="ko-KR" dirty="0"/>
              <a:t>(From 1</a:t>
            </a:r>
            <a:r>
              <a:rPr lang="ko-KR" altLang="en-US" dirty="0"/>
              <a:t>강</a:t>
            </a:r>
            <a:r>
              <a:rPr lang="en-US" altLang="ko-KR" dirty="0"/>
              <a:t>; ML Basic)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A5712-6ED7-9F46-9741-18F323A4C669}"/>
              </a:ext>
            </a:extLst>
          </p:cNvPr>
          <p:cNvSpPr txBox="1"/>
          <p:nvPr/>
        </p:nvSpPr>
        <p:spPr>
          <a:xfrm>
            <a:off x="2686150" y="3475970"/>
            <a:ext cx="16398577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먼저 해결할 일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(task)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대해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input, output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무엇인지 분석한다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관련된 데이터를 이해한다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(Exploratory data analysis; EDA)</a:t>
            </a:r>
          </a:p>
          <a:p>
            <a:pPr marL="742950" indent="-742950">
              <a:buFont typeface="+mj-lt"/>
              <a:buAutoNum type="arabicPeriod"/>
            </a:pP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Train,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Test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데이터를 대표성을 띄도록 임의로 나누고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모델의 성능을 평가할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metric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정의한다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피처엔지니어링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모델링을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최적화의 목표인 손실 함수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(loss function)</a:t>
            </a:r>
            <a:r>
              <a:rPr kumimoji="1"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정의한다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목적 함수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(objective function)</a:t>
            </a:r>
            <a:r>
              <a:rPr kumimoji="1"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최소값으로 최적화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(optimization)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할 기법을 선택한다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학습을 진행하고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목표한 대로 나왔는지 확인한다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1~7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반복한다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ko-Kore-KR" altLang="en-US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8108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FA42E9-B34C-B244-8E3D-8689BD325A54}"/>
              </a:ext>
            </a:extLst>
          </p:cNvPr>
          <p:cNvGrpSpPr/>
          <p:nvPr/>
        </p:nvGrpSpPr>
        <p:grpSpPr>
          <a:xfrm>
            <a:off x="1868605" y="3500160"/>
            <a:ext cx="21253216" cy="8624146"/>
            <a:chOff x="-46525" y="1816700"/>
            <a:chExt cx="9231925" cy="2811396"/>
          </a:xfrm>
        </p:grpSpPr>
        <p:sp>
          <p:nvSpPr>
            <p:cNvPr id="52" name="Google Shape;557;p54">
              <a:extLst>
                <a:ext uri="{FF2B5EF4-FFF2-40B4-BE49-F238E27FC236}">
                  <a16:creationId xmlns:a16="http://schemas.microsoft.com/office/drawing/2014/main" id="{21BD83E3-EF2E-BC4C-BC97-E8A6E38987F0}"/>
                </a:ext>
              </a:extLst>
            </p:cNvPr>
            <p:cNvSpPr/>
            <p:nvPr/>
          </p:nvSpPr>
          <p:spPr>
            <a:xfrm>
              <a:off x="1860738" y="2372194"/>
              <a:ext cx="3249000" cy="1558800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53" name="Google Shape;559;p54">
              <a:extLst>
                <a:ext uri="{FF2B5EF4-FFF2-40B4-BE49-F238E27FC236}">
                  <a16:creationId xmlns:a16="http://schemas.microsoft.com/office/drawing/2014/main" id="{00BFF4E9-4680-9E46-BC02-1E90DB15CBCE}"/>
                </a:ext>
              </a:extLst>
            </p:cNvPr>
            <p:cNvSpPr/>
            <p:nvPr/>
          </p:nvSpPr>
          <p:spPr>
            <a:xfrm>
              <a:off x="2001229" y="1944950"/>
              <a:ext cx="1405200" cy="366000"/>
            </a:xfrm>
            <a:prstGeom prst="rect">
              <a:avLst/>
            </a:prstGeom>
            <a:solidFill>
              <a:srgbClr val="939597"/>
            </a:solidFill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Service A input</a:t>
              </a:r>
              <a:endParaRPr sz="32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sp>
          <p:nvSpPr>
            <p:cNvPr id="54" name="Google Shape;560;p54">
              <a:extLst>
                <a:ext uri="{FF2B5EF4-FFF2-40B4-BE49-F238E27FC236}">
                  <a16:creationId xmlns:a16="http://schemas.microsoft.com/office/drawing/2014/main" id="{10D56D09-1150-6B41-AC28-2C2D18313BE6}"/>
                </a:ext>
              </a:extLst>
            </p:cNvPr>
            <p:cNvSpPr/>
            <p:nvPr/>
          </p:nvSpPr>
          <p:spPr>
            <a:xfrm>
              <a:off x="2001229" y="2458030"/>
              <a:ext cx="3003600" cy="366000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Mini-batch-level Preprocessing</a:t>
              </a:r>
              <a:endParaRPr sz="32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(Reproducing feature eng. from config file)</a:t>
              </a:r>
              <a:endParaRPr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sp>
          <p:nvSpPr>
            <p:cNvPr id="55" name="Google Shape;561;p54">
              <a:extLst>
                <a:ext uri="{FF2B5EF4-FFF2-40B4-BE49-F238E27FC236}">
                  <a16:creationId xmlns:a16="http://schemas.microsoft.com/office/drawing/2014/main" id="{A34F9372-B31F-B440-8414-580E9A31F036}"/>
                </a:ext>
              </a:extLst>
            </p:cNvPr>
            <p:cNvSpPr/>
            <p:nvPr/>
          </p:nvSpPr>
          <p:spPr>
            <a:xfrm>
              <a:off x="2001229" y="2971110"/>
              <a:ext cx="3003600" cy="366000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Model Forward (Inference)</a:t>
              </a:r>
              <a:endParaRPr sz="32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(model weights)</a:t>
              </a:r>
              <a:endParaRPr sz="32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sp>
          <p:nvSpPr>
            <p:cNvPr id="56" name="Google Shape;562;p54">
              <a:extLst>
                <a:ext uri="{FF2B5EF4-FFF2-40B4-BE49-F238E27FC236}">
                  <a16:creationId xmlns:a16="http://schemas.microsoft.com/office/drawing/2014/main" id="{6FDF89A6-9EC6-E141-892A-1EDF92E174E1}"/>
                </a:ext>
              </a:extLst>
            </p:cNvPr>
            <p:cNvSpPr/>
            <p:nvPr/>
          </p:nvSpPr>
          <p:spPr>
            <a:xfrm>
              <a:off x="2001229" y="3484170"/>
              <a:ext cx="3003600" cy="366000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Mini-batch-level Postprocessing</a:t>
              </a:r>
              <a:endParaRPr sz="32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(model weights 종속된 구성) - trivial</a:t>
              </a:r>
              <a:endParaRPr sz="32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sp>
          <p:nvSpPr>
            <p:cNvPr id="57" name="Google Shape;563;p54">
              <a:extLst>
                <a:ext uri="{FF2B5EF4-FFF2-40B4-BE49-F238E27FC236}">
                  <a16:creationId xmlns:a16="http://schemas.microsoft.com/office/drawing/2014/main" id="{8512E462-1D51-034C-99C9-378539E12F8F}"/>
                </a:ext>
              </a:extLst>
            </p:cNvPr>
            <p:cNvSpPr/>
            <p:nvPr/>
          </p:nvSpPr>
          <p:spPr>
            <a:xfrm>
              <a:off x="2001229" y="3997230"/>
              <a:ext cx="1405200" cy="366000"/>
            </a:xfrm>
            <a:prstGeom prst="rect">
              <a:avLst/>
            </a:prstGeom>
            <a:solidFill>
              <a:srgbClr val="939597"/>
            </a:solidFill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Service A Output</a:t>
              </a:r>
              <a:endParaRPr sz="32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sp>
          <p:nvSpPr>
            <p:cNvPr id="58" name="Google Shape;565;p54">
              <a:extLst>
                <a:ext uri="{FF2B5EF4-FFF2-40B4-BE49-F238E27FC236}">
                  <a16:creationId xmlns:a16="http://schemas.microsoft.com/office/drawing/2014/main" id="{3C471E7E-5A5C-2941-A935-9A991D8DD829}"/>
                </a:ext>
              </a:extLst>
            </p:cNvPr>
            <p:cNvSpPr/>
            <p:nvPr/>
          </p:nvSpPr>
          <p:spPr>
            <a:xfrm>
              <a:off x="3599598" y="1944970"/>
              <a:ext cx="1405200" cy="366000"/>
            </a:xfrm>
            <a:prstGeom prst="rect">
              <a:avLst/>
            </a:prstGeom>
            <a:solidFill>
              <a:srgbClr val="44546A"/>
            </a:solidFill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dirty="0">
                  <a:solidFill>
                    <a:schemeClr val="bg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Service B input</a:t>
              </a:r>
              <a:endParaRPr sz="3200" dirty="0">
                <a:solidFill>
                  <a:schemeClr val="bg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sp>
          <p:nvSpPr>
            <p:cNvPr id="59" name="Google Shape;566;p54">
              <a:extLst>
                <a:ext uri="{FF2B5EF4-FFF2-40B4-BE49-F238E27FC236}">
                  <a16:creationId xmlns:a16="http://schemas.microsoft.com/office/drawing/2014/main" id="{5C0A3E1B-4851-A64F-9422-C7C902AC85DD}"/>
                </a:ext>
              </a:extLst>
            </p:cNvPr>
            <p:cNvSpPr/>
            <p:nvPr/>
          </p:nvSpPr>
          <p:spPr>
            <a:xfrm>
              <a:off x="3599598" y="3997250"/>
              <a:ext cx="1405200" cy="366000"/>
            </a:xfrm>
            <a:prstGeom prst="rect">
              <a:avLst/>
            </a:prstGeom>
            <a:solidFill>
              <a:srgbClr val="44546A"/>
            </a:solidFill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dirty="0">
                  <a:solidFill>
                    <a:schemeClr val="bg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Service B Output</a:t>
              </a:r>
              <a:endParaRPr sz="3200" dirty="0">
                <a:solidFill>
                  <a:schemeClr val="bg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sp>
          <p:nvSpPr>
            <p:cNvPr id="60" name="Google Shape;567;p54">
              <a:extLst>
                <a:ext uri="{FF2B5EF4-FFF2-40B4-BE49-F238E27FC236}">
                  <a16:creationId xmlns:a16="http://schemas.microsoft.com/office/drawing/2014/main" id="{077F2D81-55CE-BC48-B736-FD0E8A6F3C39}"/>
                </a:ext>
              </a:extLst>
            </p:cNvPr>
            <p:cNvSpPr txBox="1"/>
            <p:nvPr/>
          </p:nvSpPr>
          <p:spPr>
            <a:xfrm>
              <a:off x="5434562" y="2772836"/>
              <a:ext cx="1193400" cy="762517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Artifacts</a:t>
              </a:r>
              <a:endParaRPr sz="28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-----</a:t>
              </a:r>
              <a:endParaRPr sz="28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model weights</a:t>
              </a:r>
              <a:endParaRPr sz="28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config file</a:t>
              </a:r>
              <a:endParaRPr sz="28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dataset</a:t>
              </a:r>
              <a:endParaRPr sz="28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cxnSp>
          <p:nvCxnSpPr>
            <p:cNvPr id="61" name="Google Shape;568;p54">
              <a:extLst>
                <a:ext uri="{FF2B5EF4-FFF2-40B4-BE49-F238E27FC236}">
                  <a16:creationId xmlns:a16="http://schemas.microsoft.com/office/drawing/2014/main" id="{0F8C6213-C0FB-4342-B886-312ACB469EFA}"/>
                </a:ext>
              </a:extLst>
            </p:cNvPr>
            <p:cNvCxnSpPr>
              <a:stCxn id="60" idx="1"/>
              <a:endCxn id="72" idx="3"/>
            </p:cNvCxnSpPr>
            <p:nvPr/>
          </p:nvCxnSpPr>
          <p:spPr>
            <a:xfrm flipH="1">
              <a:off x="5166750" y="3154094"/>
              <a:ext cx="267812" cy="906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2" name="Google Shape;570;p54">
              <a:extLst>
                <a:ext uri="{FF2B5EF4-FFF2-40B4-BE49-F238E27FC236}">
                  <a16:creationId xmlns:a16="http://schemas.microsoft.com/office/drawing/2014/main" id="{FDD75835-53DD-CC4C-94B3-7E1C2B27C7A9}"/>
                </a:ext>
              </a:extLst>
            </p:cNvPr>
            <p:cNvCxnSpPr>
              <a:stCxn id="60" idx="1"/>
              <a:endCxn id="58" idx="3"/>
            </p:cNvCxnSpPr>
            <p:nvPr/>
          </p:nvCxnSpPr>
          <p:spPr>
            <a:xfrm rot="10800000">
              <a:off x="5004798" y="2127970"/>
              <a:ext cx="429764" cy="1026124"/>
            </a:xfrm>
            <a:prstGeom prst="curvedConnector3">
              <a:avLst>
                <a:gd name="adj1" fmla="val 50000"/>
              </a:avLst>
            </a:prstGeom>
            <a:noFill/>
            <a:ln w="38100" cap="flat" cmpd="sng">
              <a:solidFill>
                <a:schemeClr val="tx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63" name="Google Shape;571;p54">
              <a:extLst>
                <a:ext uri="{FF2B5EF4-FFF2-40B4-BE49-F238E27FC236}">
                  <a16:creationId xmlns:a16="http://schemas.microsoft.com/office/drawing/2014/main" id="{C86B7D90-9BDD-A241-A7E2-249A7C0BB29B}"/>
                </a:ext>
              </a:extLst>
            </p:cNvPr>
            <p:cNvCxnSpPr>
              <a:stCxn id="60" idx="1"/>
              <a:endCxn id="59" idx="3"/>
            </p:cNvCxnSpPr>
            <p:nvPr/>
          </p:nvCxnSpPr>
          <p:spPr>
            <a:xfrm rot="10800000" flipV="1">
              <a:off x="5004798" y="3154094"/>
              <a:ext cx="429764" cy="1026156"/>
            </a:xfrm>
            <a:prstGeom prst="curvedConnector3">
              <a:avLst>
                <a:gd name="adj1" fmla="val 50000"/>
              </a:avLst>
            </a:prstGeom>
            <a:noFill/>
            <a:ln w="38100" cap="flat" cmpd="sng">
              <a:solidFill>
                <a:schemeClr val="tx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572;p54">
              <a:extLst>
                <a:ext uri="{FF2B5EF4-FFF2-40B4-BE49-F238E27FC236}">
                  <a16:creationId xmlns:a16="http://schemas.microsoft.com/office/drawing/2014/main" id="{0E1B81FD-295D-9B40-91ED-398100B1B423}"/>
                </a:ext>
              </a:extLst>
            </p:cNvPr>
            <p:cNvSpPr txBox="1"/>
            <p:nvPr/>
          </p:nvSpPr>
          <p:spPr>
            <a:xfrm>
              <a:off x="7019413" y="3023662"/>
              <a:ext cx="804600" cy="260855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Research </a:t>
              </a:r>
              <a:r>
                <a:rPr lang="en" sz="2000" dirty="0" err="1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학습</a:t>
              </a:r>
              <a:r>
                <a:rPr lang="en" sz="2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 </a:t>
              </a:r>
              <a:r>
                <a:rPr lang="en" sz="2000" dirty="0" err="1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코드</a:t>
              </a:r>
              <a:endParaRPr sz="2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cxnSp>
          <p:nvCxnSpPr>
            <p:cNvPr id="65" name="Google Shape;573;p54">
              <a:extLst>
                <a:ext uri="{FF2B5EF4-FFF2-40B4-BE49-F238E27FC236}">
                  <a16:creationId xmlns:a16="http://schemas.microsoft.com/office/drawing/2014/main" id="{584AE489-D0A4-5C45-A5B6-539C704A6B9A}"/>
                </a:ext>
              </a:extLst>
            </p:cNvPr>
            <p:cNvCxnSpPr>
              <a:cxnSpLocks/>
              <a:stCxn id="64" idx="1"/>
              <a:endCxn id="60" idx="3"/>
            </p:cNvCxnSpPr>
            <p:nvPr/>
          </p:nvCxnSpPr>
          <p:spPr>
            <a:xfrm flipH="1">
              <a:off x="6627962" y="3154089"/>
              <a:ext cx="391451" cy="5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" name="Google Shape;574;p54">
              <a:extLst>
                <a:ext uri="{FF2B5EF4-FFF2-40B4-BE49-F238E27FC236}">
                  <a16:creationId xmlns:a16="http://schemas.microsoft.com/office/drawing/2014/main" id="{C48CDC47-9D5A-3549-A797-CB7C8E02A885}"/>
                </a:ext>
              </a:extLst>
            </p:cNvPr>
            <p:cNvSpPr txBox="1"/>
            <p:nvPr/>
          </p:nvSpPr>
          <p:spPr>
            <a:xfrm>
              <a:off x="8215500" y="2923342"/>
              <a:ext cx="969900" cy="461519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Data Pipeline으로 표준화된 train/test dataset</a:t>
              </a:r>
              <a:endParaRPr sz="20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cxnSp>
          <p:nvCxnSpPr>
            <p:cNvPr id="67" name="Google Shape;575;p54">
              <a:extLst>
                <a:ext uri="{FF2B5EF4-FFF2-40B4-BE49-F238E27FC236}">
                  <a16:creationId xmlns:a16="http://schemas.microsoft.com/office/drawing/2014/main" id="{5CC57C59-E403-CD41-97FE-04317452B6C6}"/>
                </a:ext>
              </a:extLst>
            </p:cNvPr>
            <p:cNvCxnSpPr>
              <a:cxnSpLocks/>
              <a:stCxn id="66" idx="1"/>
              <a:endCxn id="64" idx="3"/>
            </p:cNvCxnSpPr>
            <p:nvPr/>
          </p:nvCxnSpPr>
          <p:spPr>
            <a:xfrm flipH="1" flipV="1">
              <a:off x="7824013" y="3154089"/>
              <a:ext cx="391487" cy="12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8" name="Google Shape;576;p54">
              <a:extLst>
                <a:ext uri="{FF2B5EF4-FFF2-40B4-BE49-F238E27FC236}">
                  <a16:creationId xmlns:a16="http://schemas.microsoft.com/office/drawing/2014/main" id="{DBD8F983-FE72-7643-8465-BBBB5E272440}"/>
                </a:ext>
              </a:extLst>
            </p:cNvPr>
            <p:cNvSpPr txBox="1"/>
            <p:nvPr/>
          </p:nvSpPr>
          <p:spPr>
            <a:xfrm>
              <a:off x="939450" y="3024572"/>
              <a:ext cx="690300" cy="260855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Model Registry</a:t>
              </a:r>
              <a:endParaRPr sz="20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cxnSp>
          <p:nvCxnSpPr>
            <p:cNvPr id="69" name="Google Shape;577;p54">
              <a:extLst>
                <a:ext uri="{FF2B5EF4-FFF2-40B4-BE49-F238E27FC236}">
                  <a16:creationId xmlns:a16="http://schemas.microsoft.com/office/drawing/2014/main" id="{3916D1C6-8E7A-6C41-84FC-8B276666040F}"/>
                </a:ext>
              </a:extLst>
            </p:cNvPr>
            <p:cNvCxnSpPr>
              <a:stCxn id="72" idx="1"/>
              <a:endCxn id="68" idx="3"/>
            </p:cNvCxnSpPr>
            <p:nvPr/>
          </p:nvCxnSpPr>
          <p:spPr>
            <a:xfrm flipH="1" flipV="1">
              <a:off x="1629750" y="3155000"/>
              <a:ext cx="170100" cy="1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0" name="Google Shape;578;p54">
              <a:extLst>
                <a:ext uri="{FF2B5EF4-FFF2-40B4-BE49-F238E27FC236}">
                  <a16:creationId xmlns:a16="http://schemas.microsoft.com/office/drawing/2014/main" id="{E26D0E79-8ABB-EA4D-95C7-83284242C85B}"/>
                </a:ext>
              </a:extLst>
            </p:cNvPr>
            <p:cNvSpPr txBox="1"/>
            <p:nvPr/>
          </p:nvSpPr>
          <p:spPr>
            <a:xfrm>
              <a:off x="-46525" y="3024572"/>
              <a:ext cx="755100" cy="260855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Inference Server</a:t>
              </a:r>
              <a:endParaRPr sz="20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cxnSp>
          <p:nvCxnSpPr>
            <p:cNvPr id="71" name="Google Shape;579;p54">
              <a:extLst>
                <a:ext uri="{FF2B5EF4-FFF2-40B4-BE49-F238E27FC236}">
                  <a16:creationId xmlns:a16="http://schemas.microsoft.com/office/drawing/2014/main" id="{08984118-0669-CA47-AE3F-0EBFA1885667}"/>
                </a:ext>
              </a:extLst>
            </p:cNvPr>
            <p:cNvCxnSpPr>
              <a:stCxn id="68" idx="1"/>
              <a:endCxn id="70" idx="3"/>
            </p:cNvCxnSpPr>
            <p:nvPr/>
          </p:nvCxnSpPr>
          <p:spPr>
            <a:xfrm flipH="1">
              <a:off x="708575" y="3155000"/>
              <a:ext cx="230875" cy="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2" name="Google Shape;569;p54">
              <a:extLst>
                <a:ext uri="{FF2B5EF4-FFF2-40B4-BE49-F238E27FC236}">
                  <a16:creationId xmlns:a16="http://schemas.microsoft.com/office/drawing/2014/main" id="{C986B068-767A-8446-AFFE-53C1925AD108}"/>
                </a:ext>
              </a:extLst>
            </p:cNvPr>
            <p:cNvSpPr/>
            <p:nvPr/>
          </p:nvSpPr>
          <p:spPr>
            <a:xfrm>
              <a:off x="1799850" y="1816700"/>
              <a:ext cx="3366900" cy="2676600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73" name="Google Shape;580;p54">
              <a:extLst>
                <a:ext uri="{FF2B5EF4-FFF2-40B4-BE49-F238E27FC236}">
                  <a16:creationId xmlns:a16="http://schemas.microsoft.com/office/drawing/2014/main" id="{5A14A7EA-A203-954B-A790-F89B46587B59}"/>
                </a:ext>
              </a:extLst>
            </p:cNvPr>
            <p:cNvSpPr txBox="1"/>
            <p:nvPr/>
          </p:nvSpPr>
          <p:spPr>
            <a:xfrm>
              <a:off x="7788896" y="3023662"/>
              <a:ext cx="481800" cy="120389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Train Data</a:t>
              </a:r>
              <a:endParaRPr sz="1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sp>
          <p:nvSpPr>
            <p:cNvPr id="74" name="Google Shape;581;p54">
              <a:extLst>
                <a:ext uri="{FF2B5EF4-FFF2-40B4-BE49-F238E27FC236}">
                  <a16:creationId xmlns:a16="http://schemas.microsoft.com/office/drawing/2014/main" id="{F3F14786-5EDA-1544-A589-322ACB6D89B2}"/>
                </a:ext>
              </a:extLst>
            </p:cNvPr>
            <p:cNvSpPr txBox="1"/>
            <p:nvPr/>
          </p:nvSpPr>
          <p:spPr>
            <a:xfrm>
              <a:off x="436938" y="4049786"/>
              <a:ext cx="804600" cy="260855"/>
            </a:xfrm>
            <a:prstGeom prst="rect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Model Validation</a:t>
              </a:r>
              <a:endParaRPr sz="20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cxnSp>
          <p:nvCxnSpPr>
            <p:cNvPr id="75" name="Google Shape;582;p54">
              <a:extLst>
                <a:ext uri="{FF2B5EF4-FFF2-40B4-BE49-F238E27FC236}">
                  <a16:creationId xmlns:a16="http://schemas.microsoft.com/office/drawing/2014/main" id="{17BCABB0-DBC2-024F-B993-61D0BBBA4CAF}"/>
                </a:ext>
              </a:extLst>
            </p:cNvPr>
            <p:cNvCxnSpPr>
              <a:stCxn id="60" idx="2"/>
              <a:endCxn id="74" idx="2"/>
            </p:cNvCxnSpPr>
            <p:nvPr/>
          </p:nvCxnSpPr>
          <p:spPr>
            <a:xfrm rot="5400000">
              <a:off x="3047606" y="1326985"/>
              <a:ext cx="775288" cy="5192024"/>
            </a:xfrm>
            <a:prstGeom prst="bentConnector3">
              <a:avLst>
                <a:gd name="adj1" fmla="val 153886"/>
              </a:avLst>
            </a:prstGeom>
            <a:noFill/>
            <a:ln w="38100" cap="flat" cmpd="sng">
              <a:solidFill>
                <a:schemeClr val="tx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76" name="Google Shape;583;p54">
              <a:extLst>
                <a:ext uri="{FF2B5EF4-FFF2-40B4-BE49-F238E27FC236}">
                  <a16:creationId xmlns:a16="http://schemas.microsoft.com/office/drawing/2014/main" id="{713FA893-30A7-8C45-8290-7A62CE9282CA}"/>
                </a:ext>
              </a:extLst>
            </p:cNvPr>
            <p:cNvCxnSpPr>
              <a:stCxn id="72" idx="2"/>
              <a:endCxn id="74" idx="2"/>
            </p:cNvCxnSpPr>
            <p:nvPr/>
          </p:nvCxnSpPr>
          <p:spPr>
            <a:xfrm rot="5400000" flipH="1">
              <a:off x="2069939" y="3079940"/>
              <a:ext cx="182659" cy="2644062"/>
            </a:xfrm>
            <a:prstGeom prst="bentConnector3">
              <a:avLst>
                <a:gd name="adj1" fmla="val -129813"/>
              </a:avLst>
            </a:prstGeom>
            <a:noFill/>
            <a:ln w="38100" cap="flat" cmpd="sng">
              <a:solidFill>
                <a:schemeClr val="tx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78" name="Google Shape;585;p54">
              <a:extLst>
                <a:ext uri="{FF2B5EF4-FFF2-40B4-BE49-F238E27FC236}">
                  <a16:creationId xmlns:a16="http://schemas.microsoft.com/office/drawing/2014/main" id="{B3813A1C-FB17-F948-BB24-098EF20956EB}"/>
                </a:ext>
              </a:extLst>
            </p:cNvPr>
            <p:cNvCxnSpPr>
              <a:stCxn id="74" idx="0"/>
              <a:endCxn id="70" idx="3"/>
            </p:cNvCxnSpPr>
            <p:nvPr/>
          </p:nvCxnSpPr>
          <p:spPr>
            <a:xfrm rot="16200000" flipV="1">
              <a:off x="326514" y="3537061"/>
              <a:ext cx="894786" cy="130663"/>
            </a:xfrm>
            <a:prstGeom prst="bentConnector2">
              <a:avLst/>
            </a:prstGeom>
            <a:noFill/>
            <a:ln w="38100" cap="flat" cmpd="sng">
              <a:solidFill>
                <a:schemeClr val="tx2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586;p54">
              <a:extLst>
                <a:ext uri="{FF2B5EF4-FFF2-40B4-BE49-F238E27FC236}">
                  <a16:creationId xmlns:a16="http://schemas.microsoft.com/office/drawing/2014/main" id="{362FF5E3-DED7-EA47-81B7-7359E196322D}"/>
                </a:ext>
              </a:extLst>
            </p:cNvPr>
            <p:cNvSpPr txBox="1"/>
            <p:nvPr/>
          </p:nvSpPr>
          <p:spPr>
            <a:xfrm>
              <a:off x="8215500" y="4419805"/>
              <a:ext cx="481800" cy="120389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Test Data</a:t>
              </a:r>
              <a:endParaRPr sz="12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sp>
          <p:nvSpPr>
            <p:cNvPr id="80" name="Google Shape;587;p54">
              <a:extLst>
                <a:ext uri="{FF2B5EF4-FFF2-40B4-BE49-F238E27FC236}">
                  <a16:creationId xmlns:a16="http://schemas.microsoft.com/office/drawing/2014/main" id="{25B5DC3A-A53C-7140-B41C-8F202C871414}"/>
                </a:ext>
              </a:extLst>
            </p:cNvPr>
            <p:cNvSpPr txBox="1"/>
            <p:nvPr/>
          </p:nvSpPr>
          <p:spPr>
            <a:xfrm>
              <a:off x="5268650" y="4389708"/>
              <a:ext cx="804600" cy="180589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Model Weight Validation</a:t>
              </a:r>
              <a:endParaRPr sz="12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  <p:sp>
          <p:nvSpPr>
            <p:cNvPr id="81" name="Google Shape;588;p54">
              <a:extLst>
                <a:ext uri="{FF2B5EF4-FFF2-40B4-BE49-F238E27FC236}">
                  <a16:creationId xmlns:a16="http://schemas.microsoft.com/office/drawing/2014/main" id="{42F339F2-44EF-D145-9873-A18AB356132C}"/>
                </a:ext>
              </a:extLst>
            </p:cNvPr>
            <p:cNvSpPr txBox="1"/>
            <p:nvPr/>
          </p:nvSpPr>
          <p:spPr>
            <a:xfrm>
              <a:off x="2001225" y="4507707"/>
              <a:ext cx="1443300" cy="120389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cs typeface="NanumGothic"/>
                  <a:sym typeface="Nanum Gothic"/>
                </a:rPr>
                <a:t>Integrated Validation</a:t>
              </a:r>
              <a:endParaRPr sz="120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cs typeface="NanumGothic"/>
                <a:sym typeface="Nanum Gothic"/>
              </a:endParaRPr>
            </a:p>
          </p:txBody>
        </p:sp>
      </p:grpSp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ML Pipeline</a:t>
            </a:r>
            <a:r>
              <a:rPr lang="ko-KR" altLang="en-US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lang="en-US" altLang="ko-KR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DAG</a:t>
            </a:r>
            <a:r>
              <a:rPr lang="ko-KR" altLang="en-US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예</a:t>
            </a:r>
            <a:endParaRPr lang="en-US" altLang="ko-KR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같은 종류의 데이터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도메인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있고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활용할 시</a:t>
            </a:r>
            <a:endParaRPr lang="en-US" altLang="ko-KR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</p:spTree>
    <p:extLst>
      <p:ext uri="{BB962C8B-B14F-4D97-AF65-F5344CB8AC3E}">
        <p14:creationId xmlns:p14="http://schemas.microsoft.com/office/powerpoint/2010/main" val="3615764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완성된 </a:t>
            </a:r>
            <a:r>
              <a:rPr lang="en-US" altLang="ko-KR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ML Pipeline</a:t>
            </a:r>
            <a:r>
              <a:rPr lang="ko-KR" altLang="en-US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예</a:t>
            </a:r>
            <a:r>
              <a:rPr lang="en-US" altLang="ko-KR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 AWS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018F30BD-40AC-A141-B85A-38BAB8571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641" y="3348758"/>
            <a:ext cx="17499759" cy="8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FF9C408-CE8D-FE44-9165-69D5D6C263FB}"/>
              </a:ext>
            </a:extLst>
          </p:cNvPr>
          <p:cNvSpPr txBox="1"/>
          <p:nvPr/>
        </p:nvSpPr>
        <p:spPr>
          <a:xfrm>
            <a:off x="5209310" y="1173396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https://medium.com/slalom-data-analytics/mlops-part-2-machine-learning-pipeline-automation-with-aws-1ca10348239e</a:t>
            </a:r>
          </a:p>
        </p:txBody>
      </p:sp>
    </p:spTree>
    <p:extLst>
      <p:ext uri="{BB962C8B-B14F-4D97-AF65-F5344CB8AC3E}">
        <p14:creationId xmlns:p14="http://schemas.microsoft.com/office/powerpoint/2010/main" val="370631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완성된 </a:t>
            </a:r>
            <a:r>
              <a:rPr lang="en-US" altLang="ko-KR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ML Pipeline</a:t>
            </a:r>
            <a:r>
              <a:rPr lang="ko-KR" altLang="en-US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예</a:t>
            </a:r>
            <a:r>
              <a:rPr lang="en-US" altLang="ko-KR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 Azure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pic>
        <p:nvPicPr>
          <p:cNvPr id="30722" name="Picture 2" descr="Diagram of the MLOps architecture">
            <a:extLst>
              <a:ext uri="{FF2B5EF4-FFF2-40B4-BE49-F238E27FC236}">
                <a16:creationId xmlns:a16="http://schemas.microsoft.com/office/drawing/2014/main" id="{B6C232A8-4755-BA49-BE4F-CCA7D4A8E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556" y="2918269"/>
            <a:ext cx="14258503" cy="1027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2804A7-4576-A54D-9A17-5AD1079CBBB4}"/>
              </a:ext>
            </a:extLst>
          </p:cNvPr>
          <p:cNvSpPr txBox="1"/>
          <p:nvPr/>
        </p:nvSpPr>
        <p:spPr>
          <a:xfrm>
            <a:off x="5831854" y="1306483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https://docs.microsoft.com/en-us/azure/architecture/reference-architectures/ai/mlops-python</a:t>
            </a:r>
          </a:p>
        </p:txBody>
      </p:sp>
    </p:spTree>
    <p:extLst>
      <p:ext uri="{BB962C8B-B14F-4D97-AF65-F5344CB8AC3E}">
        <p14:creationId xmlns:p14="http://schemas.microsoft.com/office/powerpoint/2010/main" val="8449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완성된 </a:t>
            </a:r>
            <a:r>
              <a:rPr lang="en-US" altLang="ko-KR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ML Pipeline</a:t>
            </a:r>
            <a:r>
              <a:rPr lang="ko-KR" altLang="en-US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의 예</a:t>
            </a:r>
            <a:r>
              <a:rPr lang="en-US" altLang="ko-KR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 GCP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804A7-4576-A54D-9A17-5AD1079CBBB4}"/>
              </a:ext>
            </a:extLst>
          </p:cNvPr>
          <p:cNvSpPr txBox="1"/>
          <p:nvPr/>
        </p:nvSpPr>
        <p:spPr>
          <a:xfrm>
            <a:off x="6095206" y="1300941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</a:rPr>
              <a:t>https://</a:t>
            </a:r>
            <a:r>
              <a:rPr lang="en" altLang="ko-Kore-KR" dirty="0" err="1">
                <a:solidFill>
                  <a:srgbClr val="53585F"/>
                </a:solidFill>
              </a:rPr>
              <a:t>medium.com</a:t>
            </a:r>
            <a:r>
              <a:rPr lang="en" altLang="ko-Kore-KR" dirty="0">
                <a:solidFill>
                  <a:srgbClr val="53585F"/>
                </a:solidFill>
              </a:rPr>
              <a:t>/google-developer-experts/mlops-big-picture-in-gcp-a637566d6ae8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385E6E26-EAA8-4347-B1FF-571965D2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95" y="2918269"/>
            <a:ext cx="14723441" cy="972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347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Deep Learning Production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Framework Agnostic &amp; Model Exchange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7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29912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프레임워크 불가지론</a:t>
            </a:r>
            <a:r>
              <a:rPr lang="en-US" altLang="ko-KR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(Framework Agnostic)</a:t>
            </a: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적 설계</a:t>
            </a:r>
            <a:endParaRPr lang="en-US" altLang="ko-KR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딥러닝</a:t>
            </a: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서비스를 위해 프레임워크를 따라가야 할까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9166CD-0C56-054C-BEA6-02F5A36B3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638" y="3715412"/>
            <a:ext cx="3827264" cy="7624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94610F-E087-EE42-8C9C-5CA759F2B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1147" y="3374995"/>
            <a:ext cx="3827264" cy="12807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4CEAFB-92CD-FF45-A3DF-164807F0E377}"/>
              </a:ext>
            </a:extLst>
          </p:cNvPr>
          <p:cNvSpPr txBox="1"/>
          <p:nvPr/>
        </p:nvSpPr>
        <p:spPr>
          <a:xfrm>
            <a:off x="10548071" y="3742700"/>
            <a:ext cx="10739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0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VS</a:t>
            </a:r>
            <a:endParaRPr lang="ko-Kore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32025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프레임워크 불가지론</a:t>
            </a:r>
            <a:r>
              <a:rPr lang="en-US" altLang="ko-KR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(Framework Agnostic)</a:t>
            </a: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적 설계</a:t>
            </a:r>
            <a:endParaRPr lang="en-US" altLang="ko-KR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딥러닝</a:t>
            </a: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서비스를 위해 프레임워크를 따라가야 할까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EFA79A-6408-EB47-AA6E-DFDE6D074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638" y="3715412"/>
            <a:ext cx="3827264" cy="7624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2BF99D-3C47-FF4B-84A4-F7EDAEB8EC6A}"/>
              </a:ext>
            </a:extLst>
          </p:cNvPr>
          <p:cNvSpPr txBox="1"/>
          <p:nvPr/>
        </p:nvSpPr>
        <p:spPr>
          <a:xfrm>
            <a:off x="10390359" y="3742700"/>
            <a:ext cx="1389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0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with</a:t>
            </a:r>
            <a:endParaRPr lang="ko-Kore-KR" altLang="en-US" sz="4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D1CC05-2AC1-8641-89E5-525381784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1147" y="3374995"/>
            <a:ext cx="3827264" cy="12807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2FA1F9-41B9-7443-982F-FD5007943A07}"/>
              </a:ext>
            </a:extLst>
          </p:cNvPr>
          <p:cNvSpPr txBox="1"/>
          <p:nvPr/>
        </p:nvSpPr>
        <p:spPr>
          <a:xfrm>
            <a:off x="1962950" y="4620911"/>
            <a:ext cx="17213626" cy="8882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“</a:t>
            </a: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프레임워크는 도구일 뿐</a:t>
            </a: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,</a:t>
            </a: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삶의 방식은 아니다</a:t>
            </a: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”</a:t>
            </a:r>
          </a:p>
          <a:p>
            <a:pPr algn="r"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–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로버트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C.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마틴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–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클린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아키텍처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소프트웨어 구조와 설계의 원칙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SW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아키텍처적으로 서비스가 프레임워크에 모두 묶여버리는 것은 좋지 않다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몇몇 버려진 불우의 오픈소스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ML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프로젝트들을 보자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i.e.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TensorPack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– TF1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시절 촉망 받던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3</a:t>
            </a:r>
            <a:r>
              <a:rPr kumimoji="1" lang="en-US" altLang="ko-KR" sz="2800" baseline="30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rd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-party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프로젝트였으나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TF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2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변환되며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Support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그만두었다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Recap: Model Formatter &amp; Edge Computing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모델을 통합하려는 목적 혹은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edge / mobile computing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위해 모델의 포맷을 바꿀 수 있다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모델 변환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가능하다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다이렉트로 변환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Tensorflow  checkpoint  Pytorch, Pytorch </a:t>
            </a:r>
            <a:r>
              <a:rPr kumimoji="1" lang="en-US" altLang="ko-Kore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StateDict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 Tensorflow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Onnx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 이용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(</a:t>
            </a: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추천</a:t>
            </a: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)</a:t>
            </a:r>
            <a:endParaRPr kumimoji="1" lang="en-US" altLang="ko-Kore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42062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다이렉트 모델 변환</a:t>
            </a:r>
            <a:endParaRPr lang="en-US" altLang="ko-KR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변환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(TF 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Pytorch)</a:t>
            </a:r>
            <a:endParaRPr lang="en-US" altLang="ko-KR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FA1F9-41B9-7443-982F-FD5007943A07}"/>
              </a:ext>
            </a:extLst>
          </p:cNvPr>
          <p:cNvSpPr txBox="1"/>
          <p:nvPr/>
        </p:nvSpPr>
        <p:spPr>
          <a:xfrm>
            <a:off x="1962950" y="3340751"/>
            <a:ext cx="17213626" cy="9627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필요한 것</a:t>
            </a:r>
            <a:endParaRPr kumimoji="1"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Tensorflow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해당하는 코드를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Pytorch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nn.Module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재구현이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필요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Checkpoint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에서라면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variable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이름을 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tf.train.list_variables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등으로 미리 파악 필요</a:t>
            </a:r>
            <a:endParaRPr kumimoji="1" lang="en-US" altLang="ko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모델에서 변환 방법의 예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각각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tf.Module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torch.nn.Module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일 때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	</a:t>
            </a:r>
            <a:r>
              <a:rPr kumimoji="1" lang="en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tf_weights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= </a:t>
            </a:r>
            <a:r>
              <a:rPr kumimoji="1" lang="en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tf_m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odel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r>
              <a:rPr kumimoji="1" lang="en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get_weights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()</a:t>
            </a:r>
          </a:p>
          <a:p>
            <a:pPr lvl="1">
              <a:lnSpc>
                <a:spcPct val="150000"/>
              </a:lnSpc>
            </a:pPr>
            <a:r>
              <a:rPr kumimoji="1" lang="en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	</a:t>
            </a:r>
            <a:r>
              <a:rPr kumimoji="1" lang="en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torch_model.weight.data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= </a:t>
            </a:r>
            <a:r>
              <a:rPr kumimoji="1" lang="en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torch.from_numpy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</a:t>
            </a:r>
            <a:r>
              <a:rPr kumimoji="1" lang="en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tf_weights</a:t>
            </a:r>
            <a:r>
              <a:rPr kumimoji="1"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[0]) 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Checkpoint </a:t>
            </a: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파일에서 변환 방법의 예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numpy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_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weight = 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tf.train.load_variables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(”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tf_checkpoint_path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", "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variable_name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")</a:t>
            </a:r>
          </a:p>
          <a:p>
            <a:pPr lvl="2">
              <a:lnSpc>
                <a:spcPct val="150000"/>
              </a:lnSpc>
            </a:pP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torch_model.weight.data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= 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torch.from_numpy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en" altLang="ko-Kore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numpy_weight</a:t>
            </a:r>
            <a:r>
              <a:rPr lang="en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lvl="1">
              <a:lnSpc>
                <a:spcPct val="150000"/>
              </a:lnSpc>
            </a:pPr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잠깐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torch.model.weight.data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? 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torch.nn.parameter.Parameter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weight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사용하기 때문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3203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다이렉트 모델 변환</a:t>
            </a:r>
            <a:endParaRPr lang="en-US" altLang="ko-KR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변환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(Pytorch 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TF)</a:t>
            </a:r>
            <a:endParaRPr lang="en-US" altLang="ko-KR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FA1F9-41B9-7443-982F-FD5007943A07}"/>
              </a:ext>
            </a:extLst>
          </p:cNvPr>
          <p:cNvSpPr txBox="1"/>
          <p:nvPr/>
        </p:nvSpPr>
        <p:spPr>
          <a:xfrm>
            <a:off x="1962950" y="3117727"/>
            <a:ext cx="17213626" cy="10092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필요한 것</a:t>
            </a:r>
            <a:endParaRPr kumimoji="1"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Pytorch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모델을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Tensorflow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재구현이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필요</a:t>
            </a:r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모델에서 변환 방법의 예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각각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tf.Module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en-US" altLang="ko-KR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torch.nn.Module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일 때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	</a:t>
            </a: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w = </a:t>
            </a:r>
            <a:r>
              <a:rPr kumimoji="1" lang="en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torch_mo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del</a:t>
            </a: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r>
              <a:rPr kumimoji="1" lang="en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state_dict</a:t>
            </a: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()["weight"].detach().</a:t>
            </a:r>
            <a:r>
              <a:rPr kumimoji="1" lang="en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numpy</a:t>
            </a: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()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#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state_dict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이후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weight </a:t>
            </a:r>
            <a:r>
              <a:rPr kumimoji="1" lang="en-US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numpy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변환</a:t>
            </a:r>
            <a:endParaRPr kumimoji="1" lang="en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b = </a:t>
            </a:r>
            <a:r>
              <a:rPr kumimoji="1" lang="en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torch_model.state_dict</a:t>
            </a: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()["bias"].detach().</a:t>
            </a:r>
            <a:r>
              <a:rPr kumimoji="1" lang="en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numpy</a:t>
            </a: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()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# </a:t>
            </a:r>
            <a:r>
              <a:rPr kumimoji="1" lang="en-US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state_dict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이후 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bias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numpy</a:t>
            </a:r>
            <a:r>
              <a:rPr kumimoji="1"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변환</a:t>
            </a:r>
            <a:endParaRPr kumimoji="1" lang="en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</a:t>
            </a:r>
            <a:r>
              <a:rPr kumimoji="1" lang="en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tf_model.set_weights</a:t>
            </a:r>
            <a:r>
              <a:rPr kumimoji="1" lang="en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([w, b])</a:t>
            </a:r>
            <a:endParaRPr kumimoji="1" lang="en-US" altLang="ko-KR" sz="28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ko-KR" sz="32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Checkpoint </a:t>
            </a: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파일</a:t>
            </a: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(Pytorch State </a:t>
            </a:r>
            <a:r>
              <a:rPr kumimoji="1" lang="en-US" altLang="ko-KR" sz="3200" b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Dict</a:t>
            </a: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)</a:t>
            </a: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에서 변환 방법의 예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torch_state_dict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= </a:t>
            </a:r>
            <a:r>
              <a:rPr lang="en-US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torch.load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(“</a:t>
            </a:r>
            <a:r>
              <a:rPr lang="en-US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model_path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”, </a:t>
            </a:r>
            <a:r>
              <a:rPr lang="en-US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map_location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=</a:t>
            </a:r>
            <a:r>
              <a:rPr lang="en-US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torch.device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("</a:t>
            </a:r>
            <a:r>
              <a:rPr lang="en-US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cpu</a:t>
            </a:r>
            <a: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")) 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#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cpu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로드</a:t>
            </a:r>
            <a:br>
              <a:rPr lang="en-US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torch_state_dict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= {k: 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v.detach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().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numpy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() for k, v in 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torch_state_dict.items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()}  # 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numpy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변환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tf_model.set_weights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 [ </a:t>
            </a:r>
          </a:p>
          <a:p>
            <a:pPr lvl="2">
              <a:lnSpc>
                <a:spcPct val="150000"/>
              </a:lnSpc>
            </a:pP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torch_state_dict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["some-keys-for-weight"],</a:t>
            </a:r>
          </a:p>
          <a:p>
            <a:pPr lvl="2">
              <a:lnSpc>
                <a:spcPct val="150000"/>
              </a:lnSpc>
            </a:pP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torch_state_dict</a:t>
            </a: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["some-keys-for-bias"]</a:t>
            </a:r>
          </a:p>
          <a:p>
            <a:pPr lvl="2">
              <a:lnSpc>
                <a:spcPct val="150000"/>
              </a:lnSpc>
            </a:pPr>
            <a:r>
              <a:rPr lang="en" altLang="ko-Kore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] ) # </a:t>
            </a:r>
            <a:r>
              <a:rPr lang="en" altLang="ko-Kore-KR" sz="2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set_weights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설정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en" altLang="ko-Kore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>
              <a:lnSpc>
                <a:spcPct val="150000"/>
              </a:lnSpc>
            </a:pPr>
            <a:endParaRPr lang="en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002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ONNX</a:t>
            </a:r>
            <a:r>
              <a:rPr lang="ko-KR" altLang="en-US" dirty="0" err="1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를</a:t>
            </a: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통한 모델 변환</a:t>
            </a:r>
            <a:endParaRPr lang="en-US" altLang="ko-KR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ONNX ?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FA1F9-41B9-7443-982F-FD5007943A07}"/>
              </a:ext>
            </a:extLst>
          </p:cNvPr>
          <p:cNvSpPr txBox="1"/>
          <p:nvPr/>
        </p:nvSpPr>
        <p:spPr>
          <a:xfrm>
            <a:off x="1962950" y="3133152"/>
            <a:ext cx="17213626" cy="10359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Direct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모델 변환은 받는 쪽에서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Tensorflow, Pytorch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로의 모델을 정의 해줘야 한다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914342" lvl="1" indent="-45720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경우에 따라 오히려 유지관리 비용이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X2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배가 되기도 한다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둘 중 한 곳의 버전업 등으로 모듈이 바뀐다면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…?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ONNX (Open Neural Network </a:t>
            </a:r>
            <a:r>
              <a:rPr kumimoji="1" lang="en-US" altLang="ko-KR" sz="3200" b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eXchange</a:t>
            </a:r>
            <a:r>
              <a:rPr kumimoji="1" lang="en-US" altLang="ko-KR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)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  <a:hlinkClick r:id="rId4"/>
              </a:rPr>
              <a:t>https://github.com/onnx/onnx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목적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프레임워크간 상호 운용성과 공통된 최적화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Facebook(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현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Meta)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Pytorch Team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의해 최초로 시작되었다가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MS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등에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의해 공용 개발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371487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현재는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Linux Foundation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AI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의해 관리되고 있음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장점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상당수의 모델에 호환이 되게 작동하며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작동이 완료되면 모델의 저장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b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관리 등에서 상당 부분 단순해진다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lvl="1">
              <a:lnSpc>
                <a:spcPct val="150000"/>
              </a:lnSpc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단점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ONNX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TF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와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Pytorch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보다 느리다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복잡한 연산이거나 최신 기능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(low-level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API)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일 수록 호환이 안될 수도 있다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257B67-D69A-0944-8326-24BDE2CA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657" y="5475561"/>
            <a:ext cx="5637561" cy="14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18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Learning</a:t>
            </a:r>
            <a:r>
              <a:rPr lang="ko-KR" altLang="en-US" b="1" dirty="0"/>
              <a:t>로 연구했던 것처럼 모델을 프러덕션을 위해 배포 할 수 있을까</a:t>
            </a:r>
            <a:r>
              <a:rPr lang="en-US" altLang="ko-KR" b="1" dirty="0"/>
              <a:t>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무지성 리서치만 한다면</a:t>
            </a:r>
            <a:r>
              <a:rPr lang="en-US" altLang="ko-Kore-KR" dirty="0"/>
              <a:t>?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70F64-ADC8-BB40-B8FE-8386C99F43D9}"/>
              </a:ext>
            </a:extLst>
          </p:cNvPr>
          <p:cNvSpPr txBox="1"/>
          <p:nvPr/>
        </p:nvSpPr>
        <p:spPr>
          <a:xfrm>
            <a:off x="2119745" y="3329608"/>
            <a:ext cx="18705868" cy="9653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600"/>
              </a:spcBef>
              <a:spcAft>
                <a:spcPts val="2600"/>
              </a:spcAft>
            </a:pPr>
            <a:r>
              <a:rPr lang="en" altLang="ko-Kore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씨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데이터가 쌓이고 모델을 학습하여 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'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논문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'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작성하였는데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하이퍼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파라미터를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재현하지 못하고 </a:t>
            </a:r>
            <a:r>
              <a:rPr lang="en-US" altLang="ko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repoduction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하지 못해서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모델을 최신으로 업데이트 할 수 없었어요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나중에 알고 보니 </a:t>
            </a:r>
            <a:r>
              <a:rPr lang="ko-KR" altLang="en-US" sz="3600" u="none" strike="noStrike" dirty="0" err="1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하이퍼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600" u="none" strike="noStrike" dirty="0" err="1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파라미터도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잘못 구현했을 뿐더러 학습하고 </a:t>
            </a:r>
            <a:r>
              <a:rPr lang="ko-KR" altLang="en-US" sz="3600" u="none" strike="noStrike" dirty="0" err="1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테스팅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한 데이터 셋이 달랐었더라고요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..</a:t>
            </a:r>
            <a:endParaRPr lang="ko-KR" altLang="en-US" sz="3600" dirty="0">
              <a:solidFill>
                <a:srgbClr val="53585F"/>
              </a:solidFill>
              <a:effectLst/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rtl="0">
              <a:lnSpc>
                <a:spcPct val="150000"/>
              </a:lnSpc>
              <a:spcBef>
                <a:spcPts val="2600"/>
              </a:spcBef>
              <a:spcAft>
                <a:spcPts val="2600"/>
              </a:spcAft>
            </a:pPr>
            <a:r>
              <a:rPr lang="en" altLang="ko-Kore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씨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학습된 모델의 업데이트가 몇 개월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길게는 몇 년 동안 진행이 되지 않아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최신 데이터를 반영하지 못하고 있어요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</a:t>
            </a:r>
            <a:b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지금 성능이 그대로 유지가 될지 상상도 못하겠네요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</a:t>
            </a:r>
            <a:endParaRPr lang="ko-KR" altLang="en-US" sz="3600" dirty="0">
              <a:solidFill>
                <a:srgbClr val="53585F"/>
              </a:solidFill>
              <a:effectLst/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rtl="0">
              <a:lnSpc>
                <a:spcPct val="150000"/>
              </a:lnSpc>
              <a:spcBef>
                <a:spcPts val="2600"/>
              </a:spcBef>
              <a:spcAft>
                <a:spcPts val="2600"/>
              </a:spcAft>
            </a:pPr>
            <a:r>
              <a:rPr lang="en" altLang="ko-Kore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씨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연구자 분들이 가공한 데이터를 봤더니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실제 서비스 환경에서 들어오고 있는 </a:t>
            </a:r>
            <a:r>
              <a:rPr lang="ko-KR" altLang="en-US" sz="3600" u="none" strike="noStrike" dirty="0" err="1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데이터하고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b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너무 달라 적용하지 못하겠어요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" altLang="ko-Kore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AI </a:t>
            </a:r>
            <a:r>
              <a:rPr lang="ko-KR" altLang="en-US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학습을 아예 처음부터 다시 해야 할거 같은데요 </a:t>
            </a:r>
            <a:r>
              <a:rPr lang="en-US" altLang="ko-KR" sz="3600" u="none" strike="noStrike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  <a:endParaRPr lang="ko-KR" altLang="en-US" sz="3600" dirty="0">
              <a:solidFill>
                <a:srgbClr val="53585F"/>
              </a:solidFill>
              <a:effectLst/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9398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ONNX</a:t>
            </a:r>
            <a:r>
              <a:rPr lang="ko-KR" altLang="en-US" dirty="0" err="1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를</a:t>
            </a: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통한 모델 변환</a:t>
            </a:r>
            <a:endParaRPr lang="en-US" altLang="ko-KR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ONNX </a:t>
            </a: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호환되는 프레임워크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</a:t>
            </a: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컨버터들</a:t>
            </a:r>
            <a:endParaRPr lang="en-US" altLang="ko-KR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43D141-05B8-464B-BB74-238B6B7D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40" y="2707510"/>
            <a:ext cx="19402060" cy="11008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06342F-2155-2448-BF9A-837DA114EA55}"/>
              </a:ext>
            </a:extLst>
          </p:cNvPr>
          <p:cNvSpPr txBox="1"/>
          <p:nvPr/>
        </p:nvSpPr>
        <p:spPr>
          <a:xfrm>
            <a:off x="8131622" y="13254335"/>
            <a:ext cx="5815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5"/>
              </a:rPr>
              <a:t>https://onnx.ai/supported-tools.html</a:t>
            </a:r>
            <a:r>
              <a:rPr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lang="ko-Kore-KR" altLang="en-US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0370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ONNX</a:t>
            </a:r>
            <a:r>
              <a:rPr lang="ko-KR" altLang="en-US" dirty="0" err="1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를</a:t>
            </a: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통한 모델 변환</a:t>
            </a:r>
            <a:endParaRPr lang="en-US" altLang="ko-KR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ONNX</a:t>
            </a:r>
            <a:r>
              <a:rPr lang="ko-KR" altLang="en-US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통한 모델 변환 및 서비스 활용은</a:t>
            </a:r>
            <a:r>
              <a:rPr lang="en-US" altLang="ko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…?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257B67-D69A-0944-8326-24BDE2CA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776" y="7465395"/>
            <a:ext cx="4187545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96C908-943B-9B4E-A3DA-E49454285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653" y="4264966"/>
            <a:ext cx="3827264" cy="7624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A9CE6F-43D5-764B-A250-0FA92B88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741" y="4010768"/>
            <a:ext cx="3827264" cy="1280738"/>
          </a:xfrm>
          <a:prstGeom prst="rect">
            <a:avLst/>
          </a:prstGeom>
        </p:spPr>
      </p:pic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10049908-288F-2B4D-9AF8-268F9BFD1856}"/>
              </a:ext>
            </a:extLst>
          </p:cNvPr>
          <p:cNvCxnSpPr>
            <a:stCxn id="8" idx="2"/>
            <a:endCxn id="1026" idx="1"/>
          </p:cNvCxnSpPr>
          <p:nvPr/>
        </p:nvCxnSpPr>
        <p:spPr>
          <a:xfrm rot="16200000" flipH="1">
            <a:off x="5059743" y="5648970"/>
            <a:ext cx="2976575" cy="1733491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2A2F5402-D629-984B-9BC9-9AF5838DC764}"/>
              </a:ext>
            </a:extLst>
          </p:cNvPr>
          <p:cNvCxnSpPr>
            <a:cxnSpLocks/>
            <a:stCxn id="1026" idx="0"/>
            <a:endCxn id="8" idx="3"/>
          </p:cNvCxnSpPr>
          <p:nvPr/>
        </p:nvCxnSpPr>
        <p:spPr>
          <a:xfrm rot="16200000" flipV="1">
            <a:off x="7142135" y="5098981"/>
            <a:ext cx="2819197" cy="1913632"/>
          </a:xfrm>
          <a:prstGeom prst="curved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[U] 17">
            <a:extLst>
              <a:ext uri="{FF2B5EF4-FFF2-40B4-BE49-F238E27FC236}">
                <a16:creationId xmlns:a16="http://schemas.microsoft.com/office/drawing/2014/main" id="{8D3B2DE8-2D06-954F-BFB8-B1CA5260D9C6}"/>
              </a:ext>
            </a:extLst>
          </p:cNvPr>
          <p:cNvCxnSpPr>
            <a:cxnSpLocks/>
            <a:stCxn id="1026" idx="0"/>
            <a:endCxn id="9" idx="1"/>
          </p:cNvCxnSpPr>
          <p:nvPr/>
        </p:nvCxnSpPr>
        <p:spPr>
          <a:xfrm rot="5400000" flipH="1" flipV="1">
            <a:off x="9237516" y="4922170"/>
            <a:ext cx="2814258" cy="2272192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8A457B75-8A30-514B-9C01-D64BF6BCA13F}"/>
              </a:ext>
            </a:extLst>
          </p:cNvPr>
          <p:cNvCxnSpPr>
            <a:cxnSpLocks/>
            <a:stCxn id="9" idx="2"/>
            <a:endCxn id="1026" idx="3"/>
          </p:cNvCxnSpPr>
          <p:nvPr/>
        </p:nvCxnSpPr>
        <p:spPr>
          <a:xfrm rot="5400000">
            <a:off x="11292098" y="5601729"/>
            <a:ext cx="2712498" cy="2092052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5342B51-EDDF-7441-B88D-0CAFA11511CF}"/>
              </a:ext>
            </a:extLst>
          </p:cNvPr>
          <p:cNvSpPr txBox="1"/>
          <p:nvPr/>
        </p:nvSpPr>
        <p:spPr>
          <a:xfrm>
            <a:off x="2060134" y="6676600"/>
            <a:ext cx="19083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Torch  Serve</a:t>
            </a: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D62CBF97-DC83-754F-94D9-B53A4787137B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>
          <a:xfrm rot="5400000">
            <a:off x="3523204" y="4518518"/>
            <a:ext cx="1649171" cy="266699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ONNX Runtime | Home">
            <a:extLst>
              <a:ext uri="{FF2B5EF4-FFF2-40B4-BE49-F238E27FC236}">
                <a16:creationId xmlns:a16="http://schemas.microsoft.com/office/drawing/2014/main" id="{D21D7128-2868-1F4A-8BC7-2E568EC4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94" y="10184560"/>
            <a:ext cx="4086307" cy="139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구부러진 연결선[U] 52">
            <a:extLst>
              <a:ext uri="{FF2B5EF4-FFF2-40B4-BE49-F238E27FC236}">
                <a16:creationId xmlns:a16="http://schemas.microsoft.com/office/drawing/2014/main" id="{594F811C-104A-FE46-A840-247D2050CE5E}"/>
              </a:ext>
            </a:extLst>
          </p:cNvPr>
          <p:cNvCxnSpPr>
            <a:cxnSpLocks/>
            <a:stCxn id="1026" idx="2"/>
            <a:endCxn id="3074" idx="0"/>
          </p:cNvCxnSpPr>
          <p:nvPr/>
        </p:nvCxnSpPr>
        <p:spPr>
          <a:xfrm rot="5400000">
            <a:off x="8687576" y="9363586"/>
            <a:ext cx="1641947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6FC5B89-37BE-864C-B353-7887F0F72B3D}"/>
              </a:ext>
            </a:extLst>
          </p:cNvPr>
          <p:cNvSpPr txBox="1"/>
          <p:nvPr/>
        </p:nvSpPr>
        <p:spPr>
          <a:xfrm>
            <a:off x="5165144" y="6122602"/>
            <a:ext cx="2318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torch.onnx.export</a:t>
            </a:r>
            <a:endParaRPr kumimoji="1" lang="ko-Kore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4263F8-D0E0-4D46-98BA-FCAE73E7A651}"/>
              </a:ext>
            </a:extLst>
          </p:cNvPr>
          <p:cNvSpPr txBox="1"/>
          <p:nvPr/>
        </p:nvSpPr>
        <p:spPr>
          <a:xfrm>
            <a:off x="8781874" y="5968714"/>
            <a:ext cx="5280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tf2onnx</a:t>
            </a:r>
          </a:p>
          <a:p>
            <a:pPr algn="ctr"/>
            <a:r>
              <a:rPr kumimoji="1"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8"/>
              </a:rPr>
              <a:t>https://github.com/onnx/tensorflow-onnx</a:t>
            </a:r>
            <a:r>
              <a:rPr kumimoji="1"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kumimoji="1" lang="ko-Kore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572FFF-ED50-C842-B98E-F7448C8DB09A}"/>
              </a:ext>
            </a:extLst>
          </p:cNvPr>
          <p:cNvSpPr txBox="1"/>
          <p:nvPr/>
        </p:nvSpPr>
        <p:spPr>
          <a:xfrm>
            <a:off x="16093235" y="3261157"/>
            <a:ext cx="268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TFX Serving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92EF73-104D-1946-A885-BABC9361A52A}"/>
              </a:ext>
            </a:extLst>
          </p:cNvPr>
          <p:cNvSpPr txBox="1"/>
          <p:nvPr/>
        </p:nvSpPr>
        <p:spPr>
          <a:xfrm>
            <a:off x="16093235" y="5590710"/>
            <a:ext cx="268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TFLite</a:t>
            </a:r>
            <a:endParaRPr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F17C9477-032C-B34F-AE82-65BFD858FF17}"/>
              </a:ext>
            </a:extLst>
          </p:cNvPr>
          <p:cNvCxnSpPr>
            <a:cxnSpLocks/>
            <a:endCxn id="61" idx="1"/>
          </p:cNvCxnSpPr>
          <p:nvPr/>
        </p:nvCxnSpPr>
        <p:spPr>
          <a:xfrm rot="5400000" flipH="1" flipV="1">
            <a:off x="15304295" y="3857258"/>
            <a:ext cx="1092653" cy="48522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D250C368-8BDA-704C-83F6-DAEC3A50B068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>
            <a:off x="15608005" y="4651137"/>
            <a:ext cx="485230" cy="123196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128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참고</a:t>
            </a:r>
            <a:r>
              <a:rPr lang="en-US" altLang="ko-KR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:</a:t>
            </a: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만약 </a:t>
            </a:r>
            <a:r>
              <a:rPr lang="en-US" altLang="ko-KR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GPU Inference</a:t>
            </a:r>
            <a:r>
              <a:rPr lang="ko-KR" altLang="en-US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을 보다 효율적으로 이용하고자 한다면</a:t>
            </a:r>
            <a:r>
              <a:rPr lang="en-US" altLang="ko-KR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?</a:t>
            </a:r>
            <a:endParaRPr lang="en-US" altLang="ko-KR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3164D7-D45B-E747-B6B9-AF647016EB8D}"/>
              </a:ext>
            </a:extLst>
          </p:cNvPr>
          <p:cNvSpPr txBox="1"/>
          <p:nvPr/>
        </p:nvSpPr>
        <p:spPr>
          <a:xfrm>
            <a:off x="9091309" y="4401733"/>
            <a:ext cx="14276691" cy="666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GPU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친화적인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Nvidia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사의 </a:t>
            </a:r>
            <a:r>
              <a:rPr kumimoji="1"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TensorRT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로 변환 하거나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Triton Inference Server(Formerly </a:t>
            </a:r>
            <a:r>
              <a:rPr kumimoji="1"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TensorRT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Inference Server)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이용하는 것을 검토 가능하다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Traffic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많거나 모델이 매우 큰 경우에 주로 필요하면서 상대적으로 공수가 있는 편이기에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스타트업보다는 대기업 중심으로 주로 도입되는 추세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Pytorch, Tensorflow, ONNX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모두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Support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하거나 변환 가능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lvl="1">
              <a:lnSpc>
                <a:spcPct val="150000"/>
              </a:lnSpc>
            </a:pP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pic>
        <p:nvPicPr>
          <p:cNvPr id="5124" name="Picture 4" descr="NVIDIA Triton Inference Server | NVIDIA Developer">
            <a:extLst>
              <a:ext uri="{FF2B5EF4-FFF2-40B4-BE49-F238E27FC236}">
                <a16:creationId xmlns:a16="http://schemas.microsoft.com/office/drawing/2014/main" id="{9A9814B8-D716-1547-BB0D-E99B8F7FA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9" y="2559196"/>
            <a:ext cx="8655366" cy="1094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peeding Up Deep Learning Inference Using TensorRT | NVIDIA Developer Blog">
            <a:extLst>
              <a:ext uri="{FF2B5EF4-FFF2-40B4-BE49-F238E27FC236}">
                <a16:creationId xmlns:a16="http://schemas.microsoft.com/office/drawing/2014/main" id="{7F57EDF8-94AA-FA48-AFC8-780345EF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97" y="2200124"/>
            <a:ext cx="4388935" cy="20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C9B3F06-9E90-FE4E-A533-9094F62ECB35}"/>
              </a:ext>
            </a:extLst>
          </p:cNvPr>
          <p:cNvSpPr txBox="1"/>
          <p:nvPr/>
        </p:nvSpPr>
        <p:spPr>
          <a:xfrm>
            <a:off x="8975611" y="10921967"/>
            <a:ext cx="6431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6"/>
              </a:rPr>
              <a:t>https://developer.nvidia.com/tensorrt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" altLang="ko-Kore-KR" dirty="0">
                <a:hlinkClick r:id="rId7"/>
              </a:rPr>
              <a:t>https://developer.nvidia.com/nvidia-triton-inference-server</a:t>
            </a:r>
            <a:r>
              <a:rPr lang="en" altLang="ko-Kore-KR" dirty="0"/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550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7E0842-3D61-AA41-B225-56843D72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33360" cy="13716000"/>
          </a:xfrm>
          <a:prstGeom prst="rect">
            <a:avLst/>
          </a:prstGeom>
        </p:spPr>
      </p:pic>
      <p:sp>
        <p:nvSpPr>
          <p:cNvPr id="6" name="Shape 219">
            <a:extLst>
              <a:ext uri="{FF2B5EF4-FFF2-40B4-BE49-F238E27FC236}">
                <a16:creationId xmlns:a16="http://schemas.microsoft.com/office/drawing/2014/main" id="{923788F3-46A8-9D41-826D-799975DEA080}"/>
              </a:ext>
            </a:extLst>
          </p:cNvPr>
          <p:cNvSpPr/>
          <p:nvPr/>
        </p:nvSpPr>
        <p:spPr>
          <a:xfrm>
            <a:off x="1072055" y="3689648"/>
            <a:ext cx="18866945" cy="3533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Practice Session: Deep Learning Production</a:t>
            </a: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olidFill>
                  <a:schemeClr val="bg1"/>
                </a:solidFill>
              </a:rPr>
              <a:t>1. ONNX </a:t>
            </a:r>
            <a:r>
              <a:rPr lang="ko-KR" altLang="en-US" dirty="0">
                <a:solidFill>
                  <a:schemeClr val="bg1"/>
                </a:solidFill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174604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2013641" y="3341365"/>
            <a:ext cx="18487616" cy="10374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읽어볼만한 것들</a:t>
            </a:r>
            <a:endParaRPr kumimoji="1" lang="en-US" altLang="ko-Kore-KR" sz="28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4"/>
              </a:rPr>
              <a:t>https://github.com/visenger/awesome-mlops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4"/>
              </a:rPr>
              <a:t>https://blogs.nvidia.com/blog/2020/09/03/what-is-mlops/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4"/>
              </a:rPr>
              <a:t>https://martinfowler.com/articles/cd4ml.html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4"/>
              </a:rPr>
              <a:t>https://cloud.google.com/architecture/mlops-continuous-delivery-and-automation-pipelines-in-machine-learning</a:t>
            </a:r>
            <a:endParaRPr kumimoji="1" lang="en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5"/>
              </a:rPr>
              <a:t>https://docs.microsoft.com/ko-kr/azure/machine-learning/concept-model-management-and-deployment</a:t>
            </a:r>
            <a:r>
              <a:rPr kumimoji="1"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kumimoji="1" lang="en" altLang="ko-Kore-KR" sz="2400" dirty="0">
              <a:solidFill>
                <a:srgbClr val="0563C1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8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강의</a:t>
            </a:r>
            <a:r>
              <a:rPr kumimoji="1" lang="en-US" altLang="ko-Kore-KR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/ </a:t>
            </a: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읽을 만한 책</a:t>
            </a:r>
            <a:endParaRPr kumimoji="1" lang="en-US" altLang="ko-Kore-KR" sz="28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Full-stack deep learning: 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7"/>
              </a:rPr>
              <a:t>https://fullstackdeeplearning.com/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Machine Learning Yarning  by Andrew Ng: 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8"/>
              </a:rPr>
              <a:t>https://gallery.mailchimp.com/dc3a7ef4d750c0abfc19202a3/files/5dd91615-3b3f-4f5d-bbfb-4ebd8608d330/Ng_MLY01_13.pdf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b="1" dirty="0">
                <a:solidFill>
                  <a:srgbClr val="0563C1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Engineering: http://www.mlebook.com/wiki/doku.php?id=</a:t>
            </a:r>
            <a:r>
              <a:rPr kumimoji="1" lang="en-US" altLang="ko-Kore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</a:t>
            </a:r>
            <a:r>
              <a:rPr kumimoji="1" lang="en-US" altLang="ko-Kore-KR" sz="24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endParaRPr kumimoji="1" lang="en-US" altLang="ko-Kore-KR" sz="24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8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기타</a:t>
            </a:r>
            <a:r>
              <a:rPr kumimoji="1" lang="en-US" altLang="ko-Kore-KR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: 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ML Engineer Roadmap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10"/>
              </a:rPr>
              <a:t>https://github.com/chris-chris/ml-engineer-roadmap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CA55D665-C5DB-5049-97A0-B0001338AD3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82F4603E-7654-3246-8961-9B3486600103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</p:spTree>
    <p:extLst>
      <p:ext uri="{BB962C8B-B14F-4D97-AF65-F5344CB8AC3E}">
        <p14:creationId xmlns:p14="http://schemas.microsoft.com/office/powerpoint/2010/main" val="2087639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Next?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Common Research Topics for Productions</a:t>
            </a:r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CA55D665-C5DB-5049-97A0-B0001338AD3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17</a:t>
            </a:r>
            <a:r>
              <a:rPr sz="3200" dirty="0">
                <a:solidFill>
                  <a:srgbClr val="0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82F4603E-7654-3246-8961-9B3486600103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Deep Learning Production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6A485B-F837-5745-9921-5ACCD53B5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850" y="3114977"/>
            <a:ext cx="11632262" cy="8532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31CA55-93DC-FA46-B565-936993EE533D}"/>
              </a:ext>
            </a:extLst>
          </p:cNvPr>
          <p:cNvSpPr txBox="1"/>
          <p:nvPr/>
        </p:nvSpPr>
        <p:spPr>
          <a:xfrm>
            <a:off x="3158838" y="11886366"/>
            <a:ext cx="809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https://github.com/EthicalML/awesome-production-machine-learning</a:t>
            </a:r>
          </a:p>
        </p:txBody>
      </p:sp>
      <p:pic>
        <p:nvPicPr>
          <p:cNvPr id="33794" name="Picture 2" descr="Outlier detection with several methods. — scikit-learn 0.17.1 documentation">
            <a:extLst>
              <a:ext uri="{FF2B5EF4-FFF2-40B4-BE49-F238E27FC236}">
                <a16:creationId xmlns:a16="http://schemas.microsoft.com/office/drawing/2014/main" id="{1D0733B5-5815-1448-BC49-A2E830E9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1393" y="3055619"/>
            <a:ext cx="864096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BD183-42F3-5748-A070-2D31EC960531}"/>
              </a:ext>
            </a:extLst>
          </p:cNvPr>
          <p:cNvSpPr txBox="1"/>
          <p:nvPr/>
        </p:nvSpPr>
        <p:spPr>
          <a:xfrm>
            <a:off x="14487210" y="7320602"/>
            <a:ext cx="8446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https://scikit-learn.org/0.17/auto_examples/covariance/plot_outlier_detection.html</a:t>
            </a:r>
          </a:p>
        </p:txBody>
      </p:sp>
      <p:pic>
        <p:nvPicPr>
          <p:cNvPr id="33796" name="Picture 4" descr="GitHub - slundberg/shap: A game theoretic approach to explain the output of  any machine learning model.">
            <a:extLst>
              <a:ext uri="{FF2B5EF4-FFF2-40B4-BE49-F238E27FC236}">
                <a16:creationId xmlns:a16="http://schemas.microsoft.com/office/drawing/2014/main" id="{5EAC5430-7E3E-CF4F-8F2D-A1CA8042D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95" y="61648"/>
            <a:ext cx="4912704" cy="269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060592-1007-A34F-8606-915A588C5043}"/>
              </a:ext>
            </a:extLst>
          </p:cNvPr>
          <p:cNvSpPr txBox="1"/>
          <p:nvPr/>
        </p:nvSpPr>
        <p:spPr>
          <a:xfrm>
            <a:off x="10284335" y="2576031"/>
            <a:ext cx="106864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altLang="ko-Kore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Lundberg, Scott M., and </a:t>
            </a:r>
            <a:r>
              <a:rPr lang="en" altLang="ko-Kore-KR" sz="1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</a:t>
            </a:r>
            <a:r>
              <a:rPr lang="en" altLang="ko-Kore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-In Lee. "A unified approach to interpreting model predictions." </a:t>
            </a:r>
            <a:r>
              <a:rPr lang="en" altLang="ko-Kore-KR" sz="18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" altLang="ko-Kore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2017.</a:t>
            </a:r>
            <a:endParaRPr lang="en" altLang="ko-Kore-KR" b="0" dirty="0">
              <a:effectLst/>
            </a:endParaRPr>
          </a:p>
          <a:p>
            <a:br>
              <a:rPr lang="en" altLang="ko-Kore-KR" dirty="0"/>
            </a:b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879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Learning</a:t>
            </a:r>
            <a:r>
              <a:rPr lang="ko-KR" altLang="en-US" b="1" dirty="0"/>
              <a:t>로 연구했던 것처럼 모델을 프러덕션을 위해 배포 할 수 있을까</a:t>
            </a:r>
            <a:r>
              <a:rPr lang="en-US" altLang="ko-KR" b="1" dirty="0"/>
              <a:t>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무지성 리서치만 한다면</a:t>
            </a:r>
            <a:r>
              <a:rPr lang="en-US" altLang="ko-Kore-KR" dirty="0"/>
              <a:t>?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70F64-ADC8-BB40-B8FE-8386C99F43D9}"/>
              </a:ext>
            </a:extLst>
          </p:cNvPr>
          <p:cNvSpPr txBox="1"/>
          <p:nvPr/>
        </p:nvSpPr>
        <p:spPr>
          <a:xfrm>
            <a:off x="2119745" y="3710357"/>
            <a:ext cx="18705868" cy="8822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600"/>
              </a:spcBef>
              <a:spcAft>
                <a:spcPts val="2600"/>
              </a:spcAft>
            </a:pP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씨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모델이 중요하다고 하여 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열심히 연구했는데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실제 서비스에 필요한 것은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"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X+Y"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합쳐진 모델이었어요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모델의 성능 검증이 완전 잘못된 건 아니지만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모델의 성능이 높아진다고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"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X+Y"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모델의 성능이 항상 좋아진다고 말을 못하겠는데요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..? </a:t>
            </a:r>
          </a:p>
          <a:p>
            <a:pPr>
              <a:lnSpc>
                <a:spcPct val="150000"/>
              </a:lnSpc>
              <a:spcBef>
                <a:spcPts val="2600"/>
              </a:spcBef>
              <a:spcAft>
                <a:spcPts val="2600"/>
              </a:spcAft>
            </a:pP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씨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새로운 도메인에 적용을 해야하는 상황에서 기존 모델을 새로 학습시키기 위해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전처리 후처리 코드를 전부 다시 짜야 했어요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전부 다시 짜고 나니 기존 코드와 호환이 안 맞아 유지보수 비용이 몇 배가 되어버린 거 같네요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  <a:spcBef>
                <a:spcPts val="2600"/>
              </a:spcBef>
              <a:spcAft>
                <a:spcPts val="2600"/>
              </a:spcAft>
            </a:pP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씨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회사의 훌륭한 논문을 그대로 열심히 서비스를 위해 구현하였는데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부분은 맞게 잘 구현하였지만 전처리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preprocessing)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과정이 잘못되게 구현하여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실제 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서빙되는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AI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모델은 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논문과 결과가 달랐어요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271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Learning</a:t>
            </a:r>
            <a:r>
              <a:rPr lang="ko-KR" altLang="en-US" b="1" dirty="0"/>
              <a:t>로 연구했던 것처럼 모델을 프러덕션을 위해 배포 할 수 있을까</a:t>
            </a:r>
            <a:r>
              <a:rPr lang="en-US" altLang="ko-KR" b="1" dirty="0"/>
              <a:t>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/>
              <a:t>왜 이런일들이 일어날까</a:t>
            </a:r>
            <a:r>
              <a:rPr lang="en-US" altLang="ko-Kore-KR" dirty="0"/>
              <a:t>?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A5712-6ED7-9F46-9741-18F323A4C669}"/>
              </a:ext>
            </a:extLst>
          </p:cNvPr>
          <p:cNvSpPr txBox="1"/>
          <p:nvPr/>
        </p:nvSpPr>
        <p:spPr>
          <a:xfrm>
            <a:off x="2686150" y="3475970"/>
            <a:ext cx="16398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Why? 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Production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과 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Research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관심사와 상황이 다르다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</a:t>
            </a: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ko-Kore-KR" altLang="en-US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6176A6-EA44-7C4A-A114-11CFD26A7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208575"/>
              </p:ext>
            </p:extLst>
          </p:nvPr>
        </p:nvGraphicFramePr>
        <p:xfrm>
          <a:off x="1932709" y="4630132"/>
          <a:ext cx="17581418" cy="8603168"/>
        </p:xfrm>
        <a:graphic>
          <a:graphicData uri="http://schemas.openxmlformats.org/drawingml/2006/table">
            <a:tbl>
              <a:tblPr/>
              <a:tblGrid>
                <a:gridCol w="2225713">
                  <a:extLst>
                    <a:ext uri="{9D8B030D-6E8A-4147-A177-3AD203B41FA5}">
                      <a16:colId xmlns:a16="http://schemas.microsoft.com/office/drawing/2014/main" val="3522219915"/>
                    </a:ext>
                  </a:extLst>
                </a:gridCol>
                <a:gridCol w="6990528">
                  <a:extLst>
                    <a:ext uri="{9D8B030D-6E8A-4147-A177-3AD203B41FA5}">
                      <a16:colId xmlns:a16="http://schemas.microsoft.com/office/drawing/2014/main" val="1207323556"/>
                    </a:ext>
                  </a:extLst>
                </a:gridCol>
                <a:gridCol w="8365177">
                  <a:extLst>
                    <a:ext uri="{9D8B030D-6E8A-4147-A177-3AD203B41FA5}">
                      <a16:colId xmlns:a16="http://schemas.microsoft.com/office/drawing/2014/main" val="1415578560"/>
                    </a:ext>
                  </a:extLst>
                </a:gridCol>
              </a:tblGrid>
              <a:tr h="956542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100" dirty="0">
                          <a:solidFill>
                            <a:srgbClr val="53585F"/>
                          </a:solidFill>
                          <a:effectLst/>
                        </a:rPr>
                        <a:t> </a:t>
                      </a: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Research ML</a:t>
                      </a:r>
                      <a:endParaRPr lang="en" sz="9100">
                        <a:solidFill>
                          <a:srgbClr val="53585F"/>
                        </a:solidFill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(offline)</a:t>
                      </a:r>
                      <a:endParaRPr lang="en" sz="910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 dirty="0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Production ML</a:t>
                      </a:r>
                      <a:endParaRPr lang="en" sz="9100" dirty="0">
                        <a:solidFill>
                          <a:srgbClr val="53585F"/>
                        </a:solidFill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 dirty="0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(online)</a:t>
                      </a:r>
                      <a:endParaRPr lang="en" sz="910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176453"/>
                  </a:ext>
                </a:extLst>
              </a:tr>
              <a:tr h="18373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 dirty="0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Data</a:t>
                      </a:r>
                      <a:endParaRPr lang="en" sz="910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 dirty="0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Generally static</a:t>
                      </a:r>
                      <a:endParaRPr lang="en" sz="910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Dynamic, data distribution can be shifted</a:t>
                      </a:r>
                      <a:endParaRPr lang="en" sz="910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781015"/>
                  </a:ext>
                </a:extLst>
              </a:tr>
              <a:tr h="261106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 dirty="0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Train</a:t>
                      </a:r>
                      <a:endParaRPr lang="en" sz="910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 dirty="0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Model upgrade would be preferred, while dataset is fixed.</a:t>
                      </a:r>
                      <a:endParaRPr lang="en" sz="910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 dirty="0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Model might be fixed for service stability, while continuous training is required as data-shift occurred</a:t>
                      </a:r>
                      <a:endParaRPr lang="en" sz="910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270565"/>
                  </a:ext>
                </a:extLst>
              </a:tr>
              <a:tr h="229070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 dirty="0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Benchmark</a:t>
                      </a:r>
                      <a:endParaRPr lang="en" sz="910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Model benchmark in any environment</a:t>
                      </a:r>
                      <a:endParaRPr lang="en" sz="910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800" b="0" i="0" u="none" strike="noStrike" dirty="0">
                          <a:solidFill>
                            <a:srgbClr val="53585F"/>
                          </a:solidFill>
                          <a:effectLst/>
                          <a:latin typeface="Helvetica Neue" panose="02000503000000020004" pitchFamily="2" charset="0"/>
                        </a:rPr>
                        <a:t>Model benchmark env. Will be limited to the env. of real-service.</a:t>
                      </a:r>
                      <a:endParaRPr lang="en" sz="910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marL="238615" marR="238615" marT="238615" marB="2386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758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39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Deep Learning</a:t>
            </a:r>
            <a:r>
              <a:rPr lang="ko-KR" altLang="en-US" b="1" dirty="0"/>
              <a:t>로 연구했던 것처럼 모델을 프러덕션을 위해 배포 할 수 있을까</a:t>
            </a:r>
            <a:r>
              <a:rPr lang="en-US" altLang="ko-KR" b="1" dirty="0"/>
              <a:t>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Data Drift</a:t>
            </a:r>
            <a:r>
              <a:rPr lang="ko-KR" altLang="en-US" dirty="0"/>
              <a:t> 문제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A245751-A555-C74B-B878-FBE0A768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622" y="8484936"/>
            <a:ext cx="11543980" cy="46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4FEA2B-CD00-EC48-89B4-6F248518D1D4}"/>
              </a:ext>
            </a:extLst>
          </p:cNvPr>
          <p:cNvSpPr txBox="1"/>
          <p:nvPr/>
        </p:nvSpPr>
        <p:spPr>
          <a:xfrm>
            <a:off x="4836753" y="13118650"/>
            <a:ext cx="13123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https://databricks.com/blog/2019/09/18/productionizing-machine-learning-from-deployment-to-drift-detection.html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F546D8-4951-034B-893A-D5251DC62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165" y="2918269"/>
            <a:ext cx="7762844" cy="48630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730AFE-C861-1048-9B09-8E4E9A17BEF7}"/>
              </a:ext>
            </a:extLst>
          </p:cNvPr>
          <p:cNvSpPr txBox="1"/>
          <p:nvPr/>
        </p:nvSpPr>
        <p:spPr>
          <a:xfrm>
            <a:off x="4836753" y="7834138"/>
            <a:ext cx="1219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https://evidentlyai.com/blog/machine-learning-monitoring-data-and-concept-drift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972E2E-A370-9F40-9ADA-CC8B9BE0D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6216" y="2918269"/>
            <a:ext cx="6541293" cy="488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AI </a:t>
            </a:r>
            <a:r>
              <a:rPr lang="ko-KR" altLang="en-US" b="1" dirty="0"/>
              <a:t>모델의 수명 주기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3074" name="Picture 2" descr="데이터 과학 수명 주기 모델 프로세스 흐름">
            <a:extLst>
              <a:ext uri="{FF2B5EF4-FFF2-40B4-BE49-F238E27FC236}">
                <a16:creationId xmlns:a16="http://schemas.microsoft.com/office/drawing/2014/main" id="{B3A5010E-F0EA-E74B-8376-55377811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410" y="2863061"/>
            <a:ext cx="14759831" cy="42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66FB9A-41AF-1C4B-8367-7F7212FEB813}"/>
              </a:ext>
            </a:extLst>
          </p:cNvPr>
          <p:cNvSpPr txBox="1"/>
          <p:nvPr/>
        </p:nvSpPr>
        <p:spPr>
          <a:xfrm>
            <a:off x="5638881" y="7187576"/>
            <a:ext cx="1219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https://docs.microsoft.com/ko-kr/azure/architecture/example-scenario/mlops/mlops-technical-paper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AB5BD-5D19-6F45-9339-628F51D999BD}"/>
              </a:ext>
            </a:extLst>
          </p:cNvPr>
          <p:cNvSpPr txBox="1"/>
          <p:nvPr/>
        </p:nvSpPr>
        <p:spPr>
          <a:xfrm>
            <a:off x="2909454" y="8262454"/>
            <a:ext cx="127634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단순 리서치가 아닌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production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위한 실제 비즈니스 상황은 위와 다르다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비즈니스 이해</a:t>
            </a:r>
            <a:endParaRPr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 취득 및 이해</a:t>
            </a:r>
            <a:endParaRPr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모델링</a:t>
            </a:r>
            <a:endParaRPr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배포</a:t>
            </a:r>
            <a:endParaRPr lang="en-US" altLang="ko-KR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모니터링 이후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out-date 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관찰 시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1-4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작업 반복 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ko-KR" altLang="en-US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혹은 자동화</a:t>
            </a:r>
            <a:r>
              <a:rPr lang="en-US" altLang="ko-KR" sz="2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endParaRPr lang="ko-KR" altLang="en-US" sz="24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AI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모델의 연구가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-3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단계라면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1, 4,</a:t>
            </a:r>
            <a:r>
              <a:rPr kumimoji="1" lang="en-US" altLang="ko-KR" sz="3200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5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작업이 일반적으로 더 필요하다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59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MLOps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AB5BD-5D19-6F45-9339-628F51D999BD}"/>
              </a:ext>
            </a:extLst>
          </p:cNvPr>
          <p:cNvSpPr txBox="1"/>
          <p:nvPr/>
        </p:nvSpPr>
        <p:spPr>
          <a:xfrm>
            <a:off x="2228714" y="5245258"/>
            <a:ext cx="16999528" cy="518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Machine Learning + Development + Operation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DataOps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+ </a:t>
            </a:r>
            <a:r>
              <a:rPr kumimoji="1" lang="en-US" altLang="ko-Kore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ModelOps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+ DevOps</a:t>
            </a:r>
          </a:p>
          <a:p>
            <a:pPr>
              <a:lnSpc>
                <a:spcPct val="150000"/>
              </a:lnSpc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일반적으로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AI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시스템에서는 연구외에 숨겨진 복잡한 프로세스를 효율적으로 관리하는 업무를 이야기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보통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Data engineer, ML engineer, Data scientist, Back-end engineer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협업으로 운영된다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pic>
        <p:nvPicPr>
          <p:cNvPr id="5122" name="Picture 2" descr="ML 시스템은 ML 코드보다 훨씬 광범위합니다.">
            <a:extLst>
              <a:ext uri="{FF2B5EF4-FFF2-40B4-BE49-F238E27FC236}">
                <a16:creationId xmlns:a16="http://schemas.microsoft.com/office/drawing/2014/main" id="{64D8D0BF-E5B4-B244-B014-AA771E5BA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581" y="1"/>
            <a:ext cx="9575777" cy="39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(사진=엔비디아 공식 블로그)">
            <a:extLst>
              <a:ext uri="{FF2B5EF4-FFF2-40B4-BE49-F238E27FC236}">
                <a16:creationId xmlns:a16="http://schemas.microsoft.com/office/drawing/2014/main" id="{75E67094-942B-9345-AAD2-B78F9D81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152" y="4675862"/>
            <a:ext cx="7866652" cy="34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BB6D62-4E8B-6A4C-A474-39589044A2DD}"/>
              </a:ext>
            </a:extLst>
          </p:cNvPr>
          <p:cNvSpPr txBox="1"/>
          <p:nvPr/>
        </p:nvSpPr>
        <p:spPr>
          <a:xfrm>
            <a:off x="8626687" y="3957541"/>
            <a:ext cx="12198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Image is from Sculley, David, et al. "Hidden technical debt in machine learning systems." </a:t>
            </a:r>
            <a:r>
              <a:rPr lang="en" altLang="ko-Kore-KR" b="0" i="1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 28 (2015): 2503-2511.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018F7DC-6158-A845-8539-87A22733E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002" y="0"/>
            <a:ext cx="4063413" cy="29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658D24-6913-E649-A872-3BB35BFD6F6B}"/>
              </a:ext>
            </a:extLst>
          </p:cNvPr>
          <p:cNvSpPr txBox="1"/>
          <p:nvPr/>
        </p:nvSpPr>
        <p:spPr>
          <a:xfrm>
            <a:off x="5768202" y="3084750"/>
            <a:ext cx="5096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53585F"/>
                </a:solidFill>
              </a:rPr>
              <a:t>https://towardsdatascience.com/ml-ops-machine-learning-as-an-engineering-discipline-b86ca4874a3f</a:t>
            </a:r>
          </a:p>
        </p:txBody>
      </p:sp>
    </p:spTree>
    <p:extLst>
      <p:ext uri="{BB962C8B-B14F-4D97-AF65-F5344CB8AC3E}">
        <p14:creationId xmlns:p14="http://schemas.microsoft.com/office/powerpoint/2010/main" val="101825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 err="1"/>
              <a:t>MLOps</a:t>
            </a:r>
            <a:r>
              <a:rPr lang="en-US" altLang="ko-KR" b="1" dirty="0"/>
              <a:t> 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DevOps vs Data Engineering vs </a:t>
            </a:r>
            <a:r>
              <a:rPr lang="en-US" altLang="ko-KR" dirty="0" err="1"/>
              <a:t>MLOps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17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Deep Learning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D97EB-DD90-B049-B4DF-9B438A0A169D}"/>
              </a:ext>
            </a:extLst>
          </p:cNvPr>
          <p:cNvSpPr txBox="1"/>
          <p:nvPr/>
        </p:nvSpPr>
        <p:spPr>
          <a:xfrm>
            <a:off x="4832174" y="13074134"/>
            <a:ext cx="1219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</a:rPr>
              <a:t>https://</a:t>
            </a:r>
            <a:r>
              <a:rPr lang="en" altLang="ko-Kore-KR" dirty="0" err="1">
                <a:solidFill>
                  <a:srgbClr val="53585F"/>
                </a:solidFill>
              </a:rPr>
              <a:t>towardsdatascience.com</a:t>
            </a:r>
            <a:r>
              <a:rPr lang="en" altLang="ko-Kore-KR" dirty="0">
                <a:solidFill>
                  <a:srgbClr val="53585F"/>
                </a:solidFill>
              </a:rPr>
              <a:t>/ml-ops-machine-learning-as-an-engineering-discipline-b86ca4874a3f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338A88-C1B9-EF48-ACEA-35461C149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902263"/>
            <a:ext cx="17969803" cy="90354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4BCA2A-9C34-114C-A0EB-202EB9470C15}"/>
              </a:ext>
            </a:extLst>
          </p:cNvPr>
          <p:cNvSpPr txBox="1"/>
          <p:nvPr/>
        </p:nvSpPr>
        <p:spPr>
          <a:xfrm>
            <a:off x="2181065" y="12127337"/>
            <a:ext cx="16282554" cy="757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실제 규모가 작은 </a:t>
            </a:r>
            <a:r>
              <a:rPr kumimoji="1" lang="en-US" altLang="ko-Kore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MLOps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팀에서는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3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개를 한번에 묶어 동시에 운영되기도 한다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959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78661</TotalTime>
  <Words>2826</Words>
  <Application>Microsoft Macintosh PowerPoint</Application>
  <PresentationFormat>사용자 지정</PresentationFormat>
  <Paragraphs>461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NanumGothic</vt:lpstr>
      <vt:lpstr>Spoqa Han Sans Neo</vt:lpstr>
      <vt:lpstr>Spoqa Han Sans Neo Bold</vt:lpstr>
      <vt:lpstr>SpoqaHanSans-Bold</vt:lpstr>
      <vt:lpstr>SpoqaHanSans-Light</vt:lpstr>
      <vt:lpstr>Arial</vt:lpstr>
      <vt:lpstr>Calibri</vt:lpstr>
      <vt:lpstr>Calibri Light</vt:lpstr>
      <vt:lpstr>Helvetica Neue</vt:lpstr>
      <vt:lpstr>Impact</vt:lpstr>
      <vt:lpstr>Matura MT Script Capitals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898</cp:revision>
  <dcterms:created xsi:type="dcterms:W3CDTF">2021-04-05T07:22:06Z</dcterms:created>
  <dcterms:modified xsi:type="dcterms:W3CDTF">2021-11-24T19:24:35Z</dcterms:modified>
</cp:coreProperties>
</file>